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82" r:id="rId25"/>
    <p:sldId id="278" r:id="rId26"/>
    <p:sldId id="279" r:id="rId27"/>
    <p:sldId id="280" r:id="rId2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Елена Вермишева" initials="ЕВ" lastIdx="2" clrIdx="0">
    <p:extLst>
      <p:ext uri="{19B8F6BF-5375-455C-9EA6-DF929625EA0E}">
        <p15:presenceInfo xmlns:p15="http://schemas.microsoft.com/office/powerpoint/2012/main" xmlns="" userId="b8320fceb9aacf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3488" autoAdjust="0"/>
  </p:normalViewPr>
  <p:slideViewPr>
    <p:cSldViewPr snapToGrid="0">
      <p:cViewPr varScale="1">
        <p:scale>
          <a:sx n="91" d="100"/>
          <a:sy n="91" d="100"/>
        </p:scale>
        <p:origin x="-786" y="-102"/>
      </p:cViewPr>
      <p:guideLst>
        <p:guide orient="horz" pos="162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pubmed.ncbi.nlm.nih.gov/24211275" TargetMode="External"/><Relationship Id="rId3" Type="http://schemas.openxmlformats.org/officeDocument/2006/relationships/hyperlink" Target="https://pubmed.ncbi.nlm.nih.gov/29993265/" TargetMode="External"/><Relationship Id="rId7" Type="http://schemas.openxmlformats.org/officeDocument/2006/relationships/hyperlink" Target="https://www.frontiersin.org/articles/10.3389/fvets.2020.569939/ful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ciencedirect.com/science/article/abs/pii/S0091305715000593" TargetMode="External"/><Relationship Id="rId5" Type="http://schemas.openxmlformats.org/officeDocument/2006/relationships/hyperlink" Target="https://www.ncbi.nlm.nih.gov/pmc/articles/PMC6024720/" TargetMode="External"/><Relationship Id="rId4" Type="http://schemas.openxmlformats.org/officeDocument/2006/relationships/hyperlink" Target="https://pubmed.ncbi.nlm.nih.gov/30735073/"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pPr rtl="0"/>
            <a:r>
              <a:rPr lang="cs-CZ" sz="2800" b="1" i="0" u="none" strike="noStrike" dirty="0">
                <a:effectLst/>
                <a:latin typeface="+mn-lt"/>
                <a:ea typeface="+mn-ea"/>
                <a:cs typeface="+mn-cs"/>
                <a:sym typeface="Arial"/>
              </a:rPr>
              <a:t>Více o mastných kyselinách</a:t>
            </a:r>
            <a:endParaRPr lang="ru-RU" sz="2800" b="1" i="0" u="none" strike="noStrike" dirty="0">
              <a:effectLst/>
              <a:latin typeface="+mn-lt"/>
              <a:ea typeface="+mn-ea"/>
              <a:cs typeface="+mn-cs"/>
              <a:sym typeface="Arial"/>
            </a:endParaRPr>
          </a:p>
          <a:p>
            <a:pPr rtl="0"/>
            <a:r>
              <a:rPr lang="cs-CZ" sz="2800" b="1" i="0" u="none" strike="noStrike" dirty="0">
                <a:effectLst/>
                <a:latin typeface="+mn-lt"/>
                <a:ea typeface="+mn-ea"/>
                <a:cs typeface="+mn-cs"/>
                <a:sym typeface="Arial"/>
              </a:rPr>
              <a:t>Mastné kyseliny jsou organické lineární uhlovodíkové molekuly, které jsou přítomny v organismech ve formě komplexních sloučenin.</a:t>
            </a:r>
            <a:r>
              <a:rPr lang="ru-RU" dirty="0"/>
              <a:t/>
            </a:r>
            <a:br>
              <a:rPr lang="ru-RU" dirty="0"/>
            </a:br>
            <a:r>
              <a:rPr lang="cs-CZ" sz="2800" b="0" i="0" u="none" strike="noStrike" dirty="0">
                <a:effectLst/>
                <a:latin typeface="+mn-lt"/>
                <a:ea typeface="+mn-ea"/>
                <a:cs typeface="+mn-cs"/>
                <a:sym typeface="Arial"/>
              </a:rPr>
              <a:t>Mastné kyseliny mají různý počet atomů vodíku, což ovlivňuje jejich tvar. V závislosti na tom se mastné kyseliny dělí do dvou velkých skupin:</a:t>
            </a:r>
            <a:endParaRPr lang="ru-RU" sz="2800" b="0" i="0" u="none" strike="noStrike" dirty="0">
              <a:effectLst/>
              <a:latin typeface="+mn-lt"/>
              <a:ea typeface="+mn-ea"/>
              <a:cs typeface="+mn-cs"/>
              <a:sym typeface="Arial"/>
            </a:endParaRPr>
          </a:p>
          <a:p>
            <a:pPr marL="514350" indent="-514350" rtl="0">
              <a:buAutoNum type="arabicPeriod"/>
            </a:pPr>
            <a:r>
              <a:rPr lang="cs-CZ" sz="2800" b="1" i="0" u="none" strike="noStrike" dirty="0">
                <a:effectLst/>
                <a:latin typeface="+mn-lt"/>
                <a:ea typeface="+mn-ea"/>
                <a:cs typeface="+mn-cs"/>
                <a:sym typeface="Arial"/>
              </a:rPr>
              <a:t>Nasycené mastné kyseliny </a:t>
            </a:r>
            <a:r>
              <a:rPr lang="cs-CZ" sz="2800" b="0" i="0" u="none" strike="noStrike" dirty="0">
                <a:effectLst/>
                <a:latin typeface="+mn-lt"/>
                <a:ea typeface="+mn-ea"/>
                <a:cs typeface="+mn-cs"/>
                <a:sym typeface="Arial"/>
              </a:rPr>
              <a:t>(mají přímý tvar molekuly, protože obsahují maximální možný počet atomů vodíku)</a:t>
            </a:r>
          </a:p>
          <a:p>
            <a:pPr marL="514350" indent="-514350" rtl="0">
              <a:buAutoNum type="arabicPeriod"/>
            </a:pPr>
            <a:r>
              <a:rPr lang="cs-CZ" sz="2800" b="1" i="0" u="none" strike="noStrike" dirty="0" err="1">
                <a:effectLst/>
                <a:latin typeface="+mn-lt"/>
                <a:ea typeface="+mn-ea"/>
                <a:cs typeface="+mn-cs"/>
                <a:sym typeface="Arial"/>
              </a:rPr>
              <a:t>NEnasycené</a:t>
            </a:r>
            <a:r>
              <a:rPr lang="cs-CZ" sz="2800" b="1" i="0" u="none" strike="noStrike" dirty="0">
                <a:effectLst/>
                <a:latin typeface="+mn-lt"/>
                <a:ea typeface="+mn-ea"/>
                <a:cs typeface="+mn-cs"/>
                <a:sym typeface="Arial"/>
              </a:rPr>
              <a:t> mastné kyseliny </a:t>
            </a:r>
            <a:r>
              <a:rPr lang="cs-CZ" sz="2800" b="0" i="0" u="none" strike="noStrike" dirty="0">
                <a:effectLst/>
                <a:latin typeface="+mn-lt"/>
                <a:ea typeface="+mn-ea"/>
                <a:cs typeface="+mn-cs"/>
                <a:sym typeface="Arial"/>
              </a:rPr>
              <a:t>(mají zakřivenou molekulu s přerušením v místě, kde není dostatek atomů vodíku).</a:t>
            </a:r>
            <a:r>
              <a:rPr lang="ru-RU" sz="2800" b="0" i="0" u="none" strike="noStrike" dirty="0">
                <a:effectLst/>
                <a:latin typeface="+mn-lt"/>
                <a:ea typeface="+mn-ea"/>
                <a:cs typeface="+mn-cs"/>
                <a:sym typeface="Arial"/>
              </a:rPr>
              <a:t> </a:t>
            </a:r>
            <a:r>
              <a:rPr lang="ru-RU" dirty="0"/>
              <a:t/>
            </a:r>
            <a:br>
              <a:rPr lang="ru-RU" dirty="0"/>
            </a:br>
            <a:r>
              <a:rPr lang="cs-CZ" dirty="0"/>
              <a:t>Pokud existuje více než jeden takový zlom ve formě molekuly, pak se kyseliny budou nazývat </a:t>
            </a:r>
            <a:r>
              <a:rPr lang="cs-CZ" dirty="0" err="1"/>
              <a:t>polynenasycené.Pokud</a:t>
            </a:r>
            <a:r>
              <a:rPr lang="cs-CZ" dirty="0"/>
              <a:t> tento zlom začíná od třetího atomu uhlíku od konce, pak máme Omega-3 polynenasycené mastné kyseliny (PUFA), pokud od šestého - Omega-6 polynenasycené mastné kyseliny (PUFA). </a:t>
            </a:r>
          </a:p>
          <a:p>
            <a:pPr marL="0" indent="0" rtl="0">
              <a:buNone/>
            </a:pPr>
            <a:r>
              <a:rPr lang="ru-RU" dirty="0"/>
              <a:t/>
            </a:r>
            <a:br>
              <a:rPr lang="ru-RU" dirty="0"/>
            </a:br>
            <a:r>
              <a:rPr lang="cs-CZ" sz="2800" b="0" i="0" u="sng" strike="noStrike" dirty="0">
                <a:effectLst/>
                <a:latin typeface="+mn-lt"/>
                <a:ea typeface="+mn-ea"/>
                <a:cs typeface="+mn-cs"/>
                <a:sym typeface="Arial"/>
              </a:rPr>
              <a:t>Nasycené mastné kyseliny se nacházejí v:</a:t>
            </a:r>
            <a:endParaRPr lang="ru-RU" sz="2800" b="0" i="0" u="sng" strike="noStrike" dirty="0">
              <a:effectLst/>
              <a:latin typeface="+mn-lt"/>
              <a:ea typeface="+mn-ea"/>
              <a:cs typeface="+mn-cs"/>
              <a:sym typeface="Arial"/>
            </a:endParaRPr>
          </a:p>
          <a:p>
            <a:pPr marL="457200" indent="-457200" rtl="0">
              <a:buFont typeface="Arial" panose="020B0604020202020204" pitchFamily="34" charset="0"/>
              <a:buChar char="•"/>
            </a:pPr>
            <a:r>
              <a:rPr lang="cs-CZ" sz="2800" b="0" i="0" u="none" strike="noStrike" dirty="0">
                <a:effectLst/>
                <a:latin typeface="+mn-lt"/>
                <a:ea typeface="+mn-ea"/>
                <a:cs typeface="+mn-cs"/>
                <a:sym typeface="Arial"/>
              </a:rPr>
              <a:t>mléčných výrobcích (mléko, sýr, máslo, smetana, zmrzlina),</a:t>
            </a:r>
            <a:endParaRPr lang="ru-RU" sz="2800" b="0" i="0" u="none" strike="noStrike" dirty="0">
              <a:effectLst/>
              <a:latin typeface="+mn-lt"/>
              <a:ea typeface="+mn-ea"/>
              <a:cs typeface="+mn-cs"/>
              <a:sym typeface="Arial"/>
            </a:endParaRPr>
          </a:p>
          <a:p>
            <a:pPr marL="457200" indent="-457200" rtl="0">
              <a:buFont typeface="Arial" panose="020B0604020202020204" pitchFamily="34" charset="0"/>
              <a:buChar char="•"/>
            </a:pPr>
            <a:r>
              <a:rPr lang="cs-CZ" sz="2800" b="0" i="0" u="none" strike="noStrike" dirty="0">
                <a:effectLst/>
                <a:latin typeface="+mn-lt"/>
                <a:ea typeface="+mn-ea"/>
                <a:cs typeface="+mn-cs"/>
                <a:sym typeface="Arial"/>
              </a:rPr>
              <a:t>tučném mase a masných výrobcích (sádlo, slanina, uzeniny),</a:t>
            </a:r>
            <a:endParaRPr lang="ru-RU" sz="2800" b="0" i="0" u="none" strike="noStrike" dirty="0">
              <a:effectLst/>
              <a:latin typeface="+mn-lt"/>
              <a:ea typeface="+mn-ea"/>
              <a:cs typeface="+mn-cs"/>
              <a:sym typeface="Arial"/>
            </a:endParaRPr>
          </a:p>
          <a:p>
            <a:pPr marL="457200" indent="-457200" rtl="0">
              <a:buFont typeface="Arial" panose="020B0604020202020204" pitchFamily="34" charset="0"/>
              <a:buChar char="•"/>
            </a:pPr>
            <a:r>
              <a:rPr lang="cs-CZ" sz="2800" b="0" i="0" u="none" strike="noStrike" dirty="0">
                <a:effectLst/>
                <a:latin typeface="+mn-lt"/>
                <a:ea typeface="+mn-ea"/>
                <a:cs typeface="+mn-cs"/>
                <a:sym typeface="Arial"/>
              </a:rPr>
              <a:t>tropických olejích (kokosový, palmový, kakaové máslo),</a:t>
            </a:r>
            <a:endParaRPr lang="ru-RU" sz="2800" b="0" i="0" u="none" strike="noStrike" dirty="0">
              <a:effectLst/>
              <a:latin typeface="+mn-lt"/>
              <a:ea typeface="+mn-ea"/>
              <a:cs typeface="+mn-cs"/>
              <a:sym typeface="Arial"/>
            </a:endParaRPr>
          </a:p>
          <a:p>
            <a:pPr marL="457200" indent="-457200" rtl="0">
              <a:buFont typeface="Arial" panose="020B0604020202020204" pitchFamily="34" charset="0"/>
              <a:buChar char="•"/>
            </a:pPr>
            <a:r>
              <a:rPr lang="cs-CZ" sz="2800" b="0" i="0" u="none" strike="noStrike" dirty="0">
                <a:effectLst/>
                <a:latin typeface="+mn-lt"/>
                <a:ea typeface="+mn-ea"/>
                <a:cs typeface="+mn-cs"/>
                <a:sym typeface="Arial"/>
              </a:rPr>
              <a:t>cukrářských výrobcích (sladkosti, sušenky, pečivo, dorty).</a:t>
            </a:r>
            <a:endParaRPr lang="ru-RU" sz="2800" b="0" i="0" u="none" strike="noStrike" dirty="0">
              <a:effectLst/>
              <a:latin typeface="+mn-lt"/>
              <a:ea typeface="+mn-ea"/>
              <a:cs typeface="+mn-cs"/>
              <a:sym typeface="Arial"/>
            </a:endParaRPr>
          </a:p>
          <a:p>
            <a:pPr marL="457200" indent="-457200" rtl="0">
              <a:buFont typeface="Arial" panose="020B0604020202020204" pitchFamily="34" charset="0"/>
              <a:buChar char="•"/>
            </a:pPr>
            <a:endParaRPr lang="ru-RU" sz="2800" b="0" i="0" u="none" strike="noStrike" dirty="0">
              <a:effectLst/>
              <a:latin typeface="+mn-lt"/>
              <a:ea typeface="+mn-ea"/>
              <a:cs typeface="+mn-cs"/>
              <a:sym typeface="Arial"/>
            </a:endParaRPr>
          </a:p>
          <a:p>
            <a:pPr marL="457200" indent="-457200" rtl="0">
              <a:buFont typeface="Arial" panose="020B0604020202020204" pitchFamily="34" charset="0"/>
              <a:buChar char="•"/>
            </a:pPr>
            <a:endParaRPr lang="ru-RU" sz="2800" b="0" i="0" u="none" strike="noStrike" dirty="0">
              <a:effectLst/>
              <a:latin typeface="+mn-lt"/>
              <a:ea typeface="+mn-ea"/>
              <a:cs typeface="+mn-cs"/>
              <a:sym typeface="Arial"/>
            </a:endParaRPr>
          </a:p>
          <a:p>
            <a:pPr marL="0" indent="0" rtl="0">
              <a:buNone/>
            </a:pPr>
            <a:r>
              <a:rPr lang="cs-CZ" sz="2800" b="0" i="0" u="none" strike="noStrike" dirty="0">
                <a:effectLst/>
                <a:latin typeface="+mn-lt"/>
                <a:ea typeface="+mn-ea"/>
                <a:cs typeface="+mn-cs"/>
                <a:sym typeface="Arial"/>
              </a:rPr>
              <a:t>Nasycené mastné kyseliny tělo potřebuje v omezeném množství. </a:t>
            </a:r>
            <a:r>
              <a:rPr lang="cs-CZ" sz="2800" b="1" i="0" u="none" strike="noStrike" dirty="0">
                <a:effectLst/>
                <a:latin typeface="+mn-lt"/>
                <a:ea typeface="+mn-ea"/>
                <a:cs typeface="+mn-cs"/>
                <a:sym typeface="Arial"/>
              </a:rPr>
              <a:t>Biologická role nenasycených mastných kyselin je ale mnohem rozmanitější a jejich potřeba je vyšší.</a:t>
            </a:r>
            <a:r>
              <a:rPr lang="ru-RU" sz="2800" b="1" i="0" u="none" strike="noStrike" dirty="0">
                <a:effectLst/>
                <a:latin typeface="+mn-lt"/>
                <a:ea typeface="+mn-ea"/>
                <a:cs typeface="+mn-cs"/>
                <a:sym typeface="Arial"/>
              </a:rPr>
              <a:t> </a:t>
            </a:r>
          </a:p>
          <a:p>
            <a:pPr marL="0" indent="0" rtl="0">
              <a:buNone/>
            </a:pPr>
            <a:r>
              <a:rPr lang="cs-CZ" sz="2800" b="0" i="0" u="none" strike="noStrike" dirty="0">
                <a:effectLst/>
                <a:latin typeface="+mn-lt"/>
                <a:ea typeface="+mn-ea"/>
                <a:cs typeface="+mn-cs"/>
                <a:sym typeface="Arial"/>
              </a:rPr>
              <a:t>Nenasycené mastné kyseliny jsou považovány za prospěšné, protože mohou pomoci kontrolovat hladinu cholesterolu v krvi, snižovat zánět, stabilizovat srdeční frekvenci a hrát řadu dalších prospěšných rolí. </a:t>
            </a:r>
            <a:r>
              <a:rPr lang="cs-CZ" sz="2800" b="1" i="0" u="none" strike="noStrike" dirty="0">
                <a:effectLst/>
                <a:latin typeface="+mn-lt"/>
                <a:ea typeface="+mn-ea"/>
                <a:cs typeface="+mn-cs"/>
                <a:sym typeface="Arial"/>
              </a:rPr>
              <a:t>To platí především pro omega-3 a omega-6 PUFA</a:t>
            </a:r>
            <a:r>
              <a:rPr lang="ru-RU" sz="2800" b="1" i="0" u="none" strike="noStrike" dirty="0">
                <a:effectLst/>
                <a:latin typeface="+mn-lt"/>
                <a:ea typeface="+mn-ea"/>
                <a:cs typeface="+mn-cs"/>
                <a:sym typeface="Arial"/>
              </a:rPr>
              <a:t>.</a:t>
            </a:r>
          </a:p>
          <a:p>
            <a:pPr marL="0" indent="0" rtl="0">
              <a:buNone/>
            </a:pPr>
            <a:endParaRPr lang="ru-RU" sz="2800" b="1" i="0" u="none" strike="noStrike" dirty="0">
              <a:effectLst/>
              <a:latin typeface="+mn-lt"/>
              <a:ea typeface="+mn-ea"/>
              <a:cs typeface="+mn-cs"/>
              <a:sym typeface="Arial"/>
            </a:endParaRPr>
          </a:p>
          <a:p>
            <a:pPr marL="0" indent="0" rtl="0">
              <a:buNone/>
            </a:pPr>
            <a:r>
              <a:rPr lang="cs-CZ" sz="2800" b="0" i="0" u="none" strike="noStrike" dirty="0">
                <a:effectLst/>
                <a:latin typeface="+mn-lt"/>
                <a:ea typeface="+mn-ea"/>
                <a:cs typeface="+mn-cs"/>
                <a:sym typeface="Arial"/>
              </a:rPr>
              <a:t>Lidské tělo prakticky není schopno samostatně produkovat omega-3 a omega-6 PUFA, proto je musí získávat z potravy. Prospěšné vlastnosti těchto mastných kyselin se však projeví pod podmínkou jejich správného poměru (rovnováhy) ve stravě.</a:t>
            </a:r>
            <a:r>
              <a:rPr lang="ru-RU" sz="2800" b="0" i="0" u="none" strike="noStrike" dirty="0">
                <a:effectLst/>
                <a:latin typeface="+mn-lt"/>
                <a:ea typeface="+mn-ea"/>
                <a:cs typeface="+mn-cs"/>
                <a:sym typeface="Arial"/>
              </a:rPr>
              <a:t> </a:t>
            </a:r>
          </a:p>
          <a:p>
            <a:pPr marL="0" indent="0" rtl="0">
              <a:buNone/>
            </a:pPr>
            <a:r>
              <a:rPr lang="cs-CZ" sz="2800" b="0" i="0" u="none" strike="noStrike" dirty="0">
                <a:effectLst/>
                <a:latin typeface="+mn-lt"/>
                <a:ea typeface="+mn-ea"/>
                <a:cs typeface="+mn-cs"/>
                <a:sym typeface="Arial"/>
              </a:rPr>
              <a:t>Moderní populace má převážně masovou stravu než rybí, takže často dochází k </a:t>
            </a:r>
            <a:r>
              <a:rPr lang="cs-CZ" sz="2800" b="0" i="0" u="none" strike="noStrike" dirty="0" err="1">
                <a:effectLst/>
                <a:latin typeface="+mn-lt"/>
                <a:ea typeface="+mn-ea"/>
                <a:cs typeface="+mn-cs"/>
                <a:sym typeface="Arial"/>
              </a:rPr>
              <a:t>nerovnovázeŽivočišný</a:t>
            </a:r>
            <a:r>
              <a:rPr lang="cs-CZ" sz="2800" b="0" i="0" u="none" strike="noStrike" dirty="0">
                <a:effectLst/>
                <a:latin typeface="+mn-lt"/>
                <a:ea typeface="+mn-ea"/>
                <a:cs typeface="+mn-cs"/>
                <a:sym typeface="Arial"/>
              </a:rPr>
              <a:t> tuk se v těle mnohem hůře vstřebává a podmínky pro chov hospodářských zvířat nebývají nejpříznivější – u zvířat tak dochází k ukládání tuku, který pak končí na lidském stole.</a:t>
            </a:r>
            <a:r>
              <a:rPr lang="ru-RU" sz="2800" b="0" i="0" u="none" strike="noStrike" dirty="0">
                <a:effectLst/>
                <a:latin typeface="+mn-lt"/>
                <a:ea typeface="+mn-ea"/>
                <a:cs typeface="+mn-cs"/>
                <a:sym typeface="Arial"/>
              </a:rPr>
              <a:t> </a:t>
            </a:r>
          </a:p>
          <a:p>
            <a:pPr marL="0" indent="0" rtl="0">
              <a:buNone/>
            </a:pPr>
            <a:r>
              <a:rPr lang="cs-CZ" sz="2800" b="0" i="0" u="none" strike="noStrike" dirty="0">
                <a:effectLst/>
                <a:latin typeface="+mn-lt"/>
                <a:ea typeface="+mn-ea"/>
                <a:cs typeface="+mn-cs"/>
                <a:sym typeface="Arial"/>
              </a:rPr>
              <a:t>Omega-6 PUFA jsou prekurzory molekul, které zahajují zánět, zvyšují krevní tlak a zvyšují krevní sraženiny. To, co se tvoří z omega-3 PUFA, je protiváhou těchto molekul – to znamená, že způsobují snížení zánětu, krevního tlaku a krevních sraženin.</a:t>
            </a:r>
            <a:r>
              <a:rPr lang="ru-RU" sz="2800" b="0" i="0" u="none" strike="noStrike" dirty="0">
                <a:effectLst/>
                <a:latin typeface="+mn-lt"/>
                <a:ea typeface="+mn-ea"/>
                <a:cs typeface="+mn-cs"/>
                <a:sym typeface="Arial"/>
              </a:rPr>
              <a:t> </a:t>
            </a:r>
            <a:r>
              <a:rPr lang="cs-CZ" sz="2800" b="0" i="0" u="none" strike="noStrike" dirty="0">
                <a:effectLst/>
                <a:latin typeface="+mn-lt"/>
                <a:ea typeface="+mn-ea"/>
                <a:cs typeface="+mn-cs"/>
                <a:sym typeface="Arial"/>
              </a:rPr>
              <a:t>Lze je přirovnat k plynu a brzdám: je velmi důležité, aby tělo mělo přístup k omega-3 a omega-6, aby včas tělo mohlo vyvolat správnou reakci.</a:t>
            </a:r>
            <a:r>
              <a:rPr lang="ru-RU" sz="2800" b="0" i="0" u="none" strike="noStrike" dirty="0">
                <a:effectLst/>
                <a:latin typeface="+mn-lt"/>
                <a:ea typeface="+mn-ea"/>
                <a:cs typeface="+mn-cs"/>
                <a:sym typeface="Arial"/>
              </a:rPr>
              <a:t> </a:t>
            </a:r>
            <a:endParaRPr lang="ru-RU" dirty="0">
              <a:effectLs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rtl="0"/>
            <a:r>
              <a:rPr lang="cs-CZ" sz="2400" b="1" i="0" u="none" strike="noStrike" dirty="0">
                <a:effectLst/>
                <a:latin typeface="+mn-lt"/>
                <a:ea typeface="+mn-ea"/>
                <a:cs typeface="+mn-cs"/>
                <a:sym typeface="Arial"/>
              </a:rPr>
              <a:t>O normách denního příjmu EPA a DHA</a:t>
            </a:r>
            <a:r>
              <a:rPr lang="en-GB" sz="2400" b="1" i="0" u="none" strike="noStrike" dirty="0">
                <a:effectLst/>
                <a:latin typeface="+mn-lt"/>
                <a:ea typeface="+mn-ea"/>
                <a:cs typeface="+mn-cs"/>
                <a:sym typeface="Arial"/>
              </a:rPr>
              <a:t> </a:t>
            </a:r>
          </a:p>
          <a:p>
            <a:pPr rtl="0"/>
            <a:r>
              <a:rPr lang="cs-CZ" sz="2400" b="0" i="0" u="none" strike="noStrike" dirty="0">
                <a:effectLst/>
                <a:latin typeface="+mn-lt"/>
                <a:ea typeface="+mn-ea"/>
                <a:cs typeface="+mn-cs"/>
                <a:sym typeface="Arial"/>
              </a:rPr>
              <a:t>Několik odborných skupin a mezinárodních organizací stanovilo doporučení pro denní příjem EPA + DHA, která se obvykle liší:250 mg/den až 500 mg/den pro celkové zdraví500 mg/den až ≥ 1000 mg/den pro zdraví srdce.</a:t>
            </a:r>
            <a:endParaRPr lang="ru-RU" b="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xfrm>
            <a:off x="381000" y="685800"/>
            <a:ext cx="6096000" cy="3429000"/>
          </a:xfrm>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381000" y="685800"/>
            <a:ext cx="6096000" cy="3429000"/>
          </a:xfrm>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381000" y="685800"/>
            <a:ext cx="6096000" cy="3429000"/>
          </a:xfrm>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381000" y="685800"/>
            <a:ext cx="6096000" cy="3429000"/>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rtl="0"/>
            <a:r>
              <a:rPr lang="cs-CZ" sz="2800" b="0" i="0" u="none" strike="noStrike" dirty="0">
                <a:effectLst/>
                <a:latin typeface="+mn-lt"/>
                <a:ea typeface="+mn-ea"/>
                <a:cs typeface="+mn-cs"/>
                <a:sym typeface="Arial"/>
              </a:rPr>
              <a:t>Studie podporující vlastnosti EPA a DHA omega-3:</a:t>
            </a:r>
            <a:r>
              <a:rPr lang="ru-RU" dirty="0"/>
              <a:t/>
            </a:r>
            <a:br>
              <a:rPr lang="ru-RU" dirty="0"/>
            </a:br>
            <a:r>
              <a:rPr lang="ru-RU" dirty="0"/>
              <a:t>1-2 </a:t>
            </a:r>
            <a:r>
              <a:rPr lang="ru-RU" sz="2800" b="0" i="0" u="sng" strike="noStrike" dirty="0">
                <a:effectLst/>
                <a:latin typeface="+mn-lt"/>
                <a:ea typeface="+mn-ea"/>
                <a:cs typeface="+mn-cs"/>
                <a:sym typeface="Arial"/>
                <a:hlinkClick r:id="rId3"/>
              </a:rPr>
              <a:t>https://pubmed.ncbi.nlm.nih.gov/29993265/</a:t>
            </a:r>
            <a:r>
              <a:rPr lang="ru-RU" sz="2800" b="0" i="0" u="none" strike="noStrike" dirty="0">
                <a:effectLst/>
                <a:latin typeface="+mn-lt"/>
                <a:ea typeface="+mn-ea"/>
                <a:cs typeface="+mn-cs"/>
                <a:sym typeface="Arial"/>
              </a:rPr>
              <a:t>; </a:t>
            </a:r>
            <a:r>
              <a:rPr lang="ru-RU" sz="2800" b="0" i="0" u="sng" strike="noStrike" dirty="0">
                <a:effectLst/>
                <a:latin typeface="+mn-lt"/>
                <a:ea typeface="+mn-ea"/>
                <a:cs typeface="+mn-cs"/>
                <a:sym typeface="Arial"/>
                <a:hlinkClick r:id="rId4"/>
              </a:rPr>
              <a:t>https://pubmed.ncbi.nlm.nih.gov/30735073/</a:t>
            </a:r>
            <a:r>
              <a:rPr lang="ru-RU" sz="2800" b="0" i="0" u="none" strike="noStrike" dirty="0">
                <a:effectLst/>
                <a:latin typeface="+mn-lt"/>
                <a:ea typeface="+mn-ea"/>
                <a:cs typeface="+mn-cs"/>
                <a:sym typeface="Arial"/>
              </a:rPr>
              <a:t> </a:t>
            </a:r>
          </a:p>
          <a:p>
            <a:pPr rtl="0" fontAlgn="base"/>
            <a:r>
              <a:rPr lang="ru-RU" dirty="0"/>
              <a:t>3</a:t>
            </a:r>
            <a:r>
              <a:rPr lang="ru-RU" baseline="0" dirty="0"/>
              <a:t> </a:t>
            </a:r>
            <a:r>
              <a:rPr lang="ru-RU" sz="2800" b="0" i="0" u="sng" strike="noStrike" dirty="0">
                <a:effectLst/>
                <a:latin typeface="+mn-lt"/>
                <a:ea typeface="+mn-ea"/>
                <a:cs typeface="+mn-cs"/>
                <a:sym typeface="Arial"/>
                <a:hlinkClick r:id="rId5"/>
              </a:rPr>
              <a:t>https://www.ncbi.nlm.nih.gov/pmc/articles/PMC6024720/</a:t>
            </a:r>
            <a:r>
              <a:rPr lang="ru-RU" sz="2800" b="0" i="0" u="none" strike="noStrike" dirty="0">
                <a:effectLst/>
                <a:latin typeface="+mn-lt"/>
                <a:ea typeface="+mn-ea"/>
                <a:cs typeface="+mn-cs"/>
                <a:sym typeface="Arial"/>
              </a:rPr>
              <a:t> </a:t>
            </a:r>
          </a:p>
          <a:p>
            <a:pPr rtl="0" fontAlgn="base"/>
            <a:r>
              <a:rPr lang="ru-RU" dirty="0"/>
              <a:t>4 </a:t>
            </a:r>
            <a:r>
              <a:rPr lang="ru-RU" sz="2800" b="0" i="0" u="sng" strike="noStrike" dirty="0">
                <a:effectLst/>
                <a:latin typeface="+mn-lt"/>
                <a:ea typeface="+mn-ea"/>
                <a:cs typeface="+mn-cs"/>
                <a:sym typeface="Arial"/>
                <a:hlinkClick r:id="rId6"/>
              </a:rPr>
              <a:t>https://www.sciencedirect.com/science/article/abs/pii/S0091305715000593</a:t>
            </a:r>
            <a:endParaRPr lang="ru-RU" sz="2800" b="0" i="0" u="none" strike="noStrike" dirty="0">
              <a:effectLst/>
              <a:latin typeface="+mn-lt"/>
              <a:ea typeface="+mn-ea"/>
              <a:cs typeface="+mn-cs"/>
              <a:sym typeface="Arial"/>
            </a:endParaRPr>
          </a:p>
          <a:p>
            <a:pPr rtl="0" fontAlgn="base"/>
            <a:r>
              <a:rPr lang="ru-RU" dirty="0"/>
              <a:t>5 </a:t>
            </a:r>
            <a:r>
              <a:rPr lang="ru-RU" sz="2800" b="0" i="0" u="sng" strike="noStrike" dirty="0">
                <a:effectLst/>
                <a:latin typeface="+mn-lt"/>
                <a:ea typeface="+mn-ea"/>
                <a:cs typeface="+mn-cs"/>
                <a:sym typeface="Arial"/>
                <a:hlinkClick r:id="rId7"/>
              </a:rPr>
              <a:t>https://www.frontiersin.org/articles/10.3389/fvets.2020.569939/full</a:t>
            </a:r>
            <a:endParaRPr lang="ru-RU" sz="2800" b="0" i="0" u="none" strike="noStrike" dirty="0">
              <a:effectLst/>
              <a:latin typeface="+mn-lt"/>
              <a:ea typeface="+mn-ea"/>
              <a:cs typeface="+mn-cs"/>
              <a:sym typeface="Arial"/>
            </a:endParaRPr>
          </a:p>
          <a:p>
            <a:pPr rtl="0" fontAlgn="base"/>
            <a:r>
              <a:rPr lang="ru-RU" dirty="0"/>
              <a:t>6 </a:t>
            </a:r>
            <a:r>
              <a:rPr lang="ru-RU" sz="2800" b="0" i="0" u="sng" strike="noStrike" dirty="0">
                <a:effectLst/>
                <a:latin typeface="+mn-lt"/>
                <a:ea typeface="+mn-ea"/>
                <a:cs typeface="+mn-cs"/>
                <a:sym typeface="Arial"/>
                <a:hlinkClick r:id="rId8"/>
              </a:rPr>
              <a:t>https://pubmed.ncbi.nlm.nih.gov/24211275</a:t>
            </a:r>
            <a:endParaRPr lang="ru-RU" sz="2800" b="0" i="0" u="none" strike="noStrike" dirty="0">
              <a:effectLst/>
              <a:latin typeface="+mn-lt"/>
              <a:ea typeface="+mn-ea"/>
              <a:cs typeface="+mn-cs"/>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xfrm>
            <a:off x="381000" y="685800"/>
            <a:ext cx="6096000" cy="3429000"/>
          </a:xfrm>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xfrm>
            <a:off x="381000" y="685800"/>
            <a:ext cx="6096000" cy="3429000"/>
          </a:xfrm>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pPr rtl="0"/>
            <a:r>
              <a:rPr lang="cs-CZ" sz="2800" b="1" i="0" u="none" strike="noStrike" dirty="0">
                <a:effectLst/>
                <a:latin typeface="+mn-lt"/>
                <a:ea typeface="+mn-ea"/>
                <a:cs typeface="+mn-cs"/>
                <a:sym typeface="Arial"/>
              </a:rPr>
              <a:t>Poznámka ke studiu</a:t>
            </a:r>
            <a:r>
              <a:rPr lang="ru-RU" sz="2800" b="1" i="0" u="none" strike="noStrike" dirty="0">
                <a:effectLst/>
                <a:latin typeface="+mn-lt"/>
                <a:ea typeface="+mn-ea"/>
                <a:cs typeface="+mn-cs"/>
                <a:sym typeface="Arial"/>
              </a:rPr>
              <a:t> </a:t>
            </a:r>
          </a:p>
          <a:p>
            <a:pPr rtl="0"/>
            <a:r>
              <a:rPr lang="cs-CZ" sz="2800" b="0" i="0" u="none" strike="noStrike" dirty="0">
                <a:effectLst/>
                <a:latin typeface="+mn-lt"/>
                <a:ea typeface="+mn-ea"/>
                <a:cs typeface="+mn-cs"/>
                <a:sym typeface="Arial"/>
              </a:rPr>
              <a:t>V roce 2016 byl poprvé publikován komplexní přehled, který naznačuje, že dospělí ve většině regionů světa mají „nízké“ nebo „velmi nízké“ hladiny omega-3 PUFA – zejména kyseliny </a:t>
            </a:r>
            <a:r>
              <a:rPr lang="cs-CZ" sz="2800" b="0" i="0" u="none" strike="noStrike" dirty="0" err="1">
                <a:effectLst/>
                <a:latin typeface="+mn-lt"/>
                <a:ea typeface="+mn-ea"/>
                <a:cs typeface="+mn-cs"/>
                <a:sym typeface="Arial"/>
              </a:rPr>
              <a:t>eikosapentaenové</a:t>
            </a:r>
            <a:r>
              <a:rPr lang="cs-CZ" sz="2800" b="0" i="0" u="none" strike="noStrike" dirty="0">
                <a:effectLst/>
                <a:latin typeface="+mn-lt"/>
                <a:ea typeface="+mn-ea"/>
                <a:cs typeface="+mn-cs"/>
                <a:sym typeface="Arial"/>
              </a:rPr>
              <a:t> (EPA) a kyseliny </a:t>
            </a:r>
            <a:r>
              <a:rPr lang="cs-CZ" sz="2800" b="0" i="0" u="none" strike="noStrike" dirty="0" err="1">
                <a:effectLst/>
                <a:latin typeface="+mn-lt"/>
                <a:ea typeface="+mn-ea"/>
                <a:cs typeface="+mn-cs"/>
                <a:sym typeface="Arial"/>
              </a:rPr>
              <a:t>dokosahexaenové</a:t>
            </a:r>
            <a:r>
              <a:rPr lang="cs-CZ" sz="2800" b="0" i="0" u="none" strike="noStrike" dirty="0">
                <a:effectLst/>
                <a:latin typeface="+mn-lt"/>
                <a:ea typeface="+mn-ea"/>
                <a:cs typeface="+mn-cs"/>
                <a:sym typeface="Arial"/>
              </a:rPr>
              <a:t> (DHA). </a:t>
            </a:r>
            <a:r>
              <a:rPr lang="ru-RU" dirty="0"/>
              <a:t/>
            </a:r>
            <a:br>
              <a:rPr lang="ru-RU" dirty="0"/>
            </a:br>
            <a:r>
              <a:rPr lang="cs-CZ" sz="2800" b="0" i="0" u="none" strike="noStrike" dirty="0">
                <a:effectLst/>
                <a:latin typeface="+mn-lt"/>
                <a:ea typeface="+mn-ea"/>
                <a:cs typeface="+mn-cs"/>
                <a:sym typeface="Arial"/>
              </a:rPr>
              <a:t>Na základě analýzy 298 studií byla vytvořena mapa ukazující hladiny EPA a DHA v krevním řečišti zdravých dospělých po celém světě. </a:t>
            </a:r>
          </a:p>
          <a:p>
            <a:pPr rtl="0"/>
            <a:r>
              <a:rPr lang="ru-RU" dirty="0"/>
              <a:t/>
            </a:r>
            <a:br>
              <a:rPr lang="ru-RU" dirty="0"/>
            </a:br>
            <a:r>
              <a:rPr lang="cs-CZ" sz="2800" b="0" i="0" u="none" strike="noStrike" dirty="0">
                <a:effectLst/>
                <a:latin typeface="+mn-lt"/>
                <a:ea typeface="+mn-ea"/>
                <a:cs typeface="+mn-cs"/>
                <a:sym typeface="Arial"/>
              </a:rPr>
              <a:t>Regiony </a:t>
            </a:r>
            <a:r>
              <a:rPr lang="cs-CZ" sz="2800" b="0" i="0" u="sng" strike="noStrike" dirty="0">
                <a:effectLst/>
                <a:latin typeface="+mn-lt"/>
                <a:ea typeface="+mn-ea"/>
                <a:cs typeface="+mn-cs"/>
                <a:sym typeface="Arial"/>
              </a:rPr>
              <a:t>s vysokou úrovní EPA a DHA </a:t>
            </a:r>
            <a:r>
              <a:rPr lang="cs-CZ" sz="2800" b="0" i="0" u="none" strike="noStrike" dirty="0">
                <a:effectLst/>
                <a:latin typeface="+mn-lt"/>
                <a:ea typeface="+mn-ea"/>
                <a:cs typeface="+mn-cs"/>
                <a:sym typeface="Arial"/>
              </a:rPr>
              <a:t>byly nalezeny především v zemích poblíž Japonského moře (Japonsko, Jižní Korea a Přímořský kraj Ruska) a Skandinávie (Dánsko, Norsko a Grónsko). </a:t>
            </a:r>
          </a:p>
          <a:p>
            <a:pPr rtl="0"/>
            <a:r>
              <a:rPr lang="ru-RU" dirty="0"/>
              <a:t/>
            </a:r>
            <a:br>
              <a:rPr lang="ru-RU" dirty="0"/>
            </a:br>
            <a:r>
              <a:rPr lang="cs-CZ" sz="2800" b="0" i="0" u="sng" dirty="0">
                <a:effectLst/>
                <a:latin typeface="+mn-lt"/>
                <a:ea typeface="+mn-ea"/>
                <a:cs typeface="+mn-cs"/>
                <a:sym typeface="Arial"/>
              </a:rPr>
              <a:t>Mírné hladiny EPA a DHA </a:t>
            </a:r>
            <a:r>
              <a:rPr lang="cs-CZ" sz="2800" b="0" i="0" u="none" dirty="0">
                <a:effectLst/>
                <a:latin typeface="+mn-lt"/>
                <a:ea typeface="+mn-ea"/>
                <a:cs typeface="+mn-cs"/>
                <a:sym typeface="Arial"/>
              </a:rPr>
              <a:t>byly pozorovány v severní Kanadě, Chile, Islandu, Finsku, Švédsku, Tunisku, Hongkongu, Mongolsku a Francouzské Polynésii.</a:t>
            </a:r>
          </a:p>
          <a:p>
            <a:pPr rtl="0"/>
            <a:endParaRPr lang="cs-CZ" u="none" dirty="0"/>
          </a:p>
          <a:p>
            <a:pPr rtl="0"/>
            <a:r>
              <a:rPr lang="cs-CZ" u="none" dirty="0"/>
              <a:t>Nízké hladiny EPA a DHA byly nalezeny v:</a:t>
            </a:r>
          </a:p>
          <a:p>
            <a:pPr rtl="0"/>
            <a:r>
              <a:rPr lang="cs-CZ" u="none" dirty="0"/>
              <a:t>Evropě (Belgie, Česká republika, Francie, Německo, Skotsko, Španělsko, Nizozemsko),</a:t>
            </a:r>
          </a:p>
          <a:p>
            <a:pPr rtl="0"/>
            <a:r>
              <a:rPr lang="cs-CZ" u="none" dirty="0"/>
              <a:t>v zemích Blízkého východu</a:t>
            </a:r>
            <a:r>
              <a:rPr lang="ru-RU" u="none" dirty="0"/>
              <a:t> </a:t>
            </a:r>
            <a:r>
              <a:rPr lang="cs-CZ" u="none" dirty="0"/>
              <a:t>(Izrael),</a:t>
            </a:r>
            <a:endParaRPr lang="ru-RU" u="none" dirty="0"/>
          </a:p>
          <a:p>
            <a:pPr rtl="0"/>
            <a:r>
              <a:rPr lang="cs-CZ" u="none" dirty="0"/>
              <a:t>Asii (Čína, Rusko a Singapur),</a:t>
            </a:r>
            <a:endParaRPr lang="ru-RU" u="none" dirty="0"/>
          </a:p>
          <a:p>
            <a:pPr rtl="0"/>
            <a:r>
              <a:rPr lang="cs-CZ" u="none" dirty="0"/>
              <a:t>Oceánii  (Austrálie a Nový Zéland),</a:t>
            </a:r>
            <a:endParaRPr lang="ru-RU" u="none" dirty="0"/>
          </a:p>
          <a:p>
            <a:pPr rtl="0"/>
            <a:r>
              <a:rPr lang="cs-CZ" u="none" dirty="0"/>
              <a:t>Africe (Jižní Afrika a Tanzanie). </a:t>
            </a:r>
          </a:p>
          <a:p>
            <a:pPr rtl="0"/>
            <a:r>
              <a:rPr lang="ru-RU" dirty="0"/>
              <a:t/>
            </a:r>
            <a:br>
              <a:rPr lang="ru-RU" dirty="0"/>
            </a:br>
            <a:r>
              <a:rPr lang="cs-CZ" sz="2800" b="0" i="0" u="sng" dirty="0">
                <a:effectLst/>
                <a:latin typeface="+mn-lt"/>
                <a:ea typeface="+mn-ea"/>
                <a:cs typeface="+mn-cs"/>
                <a:sym typeface="Arial"/>
              </a:rPr>
              <a:t>Velmi nízké hladiny EPA a DHA </a:t>
            </a:r>
            <a:r>
              <a:rPr lang="cs-CZ" sz="2800" b="0" i="0" u="none" dirty="0">
                <a:effectLst/>
                <a:latin typeface="+mn-lt"/>
                <a:ea typeface="+mn-ea"/>
                <a:cs typeface="+mn-cs"/>
                <a:sym typeface="Arial"/>
              </a:rPr>
              <a:t>byly nalezeny v krvi obyvatel: </a:t>
            </a:r>
          </a:p>
          <a:p>
            <a:pPr rtl="0"/>
            <a:r>
              <a:rPr lang="cs-CZ" sz="2800" b="0" i="0" u="none" strike="noStrike" dirty="0">
                <a:effectLst/>
                <a:latin typeface="+mn-lt"/>
                <a:ea typeface="+mn-ea"/>
                <a:cs typeface="+mn-cs"/>
                <a:sym typeface="Arial"/>
              </a:rPr>
              <a:t>v Severní Americe (Kanada a USA),</a:t>
            </a:r>
            <a:endParaRPr lang="ru-RU" sz="2800" b="0" i="0" u="none" strike="noStrike" dirty="0">
              <a:effectLst/>
              <a:latin typeface="+mn-lt"/>
              <a:ea typeface="+mn-ea"/>
              <a:cs typeface="+mn-cs"/>
              <a:sym typeface="Arial"/>
            </a:endParaRPr>
          </a:p>
          <a:p>
            <a:pPr rtl="0"/>
            <a:r>
              <a:rPr lang="cs-CZ" sz="2800" b="0" i="0" u="none" strike="noStrike" dirty="0">
                <a:effectLst/>
                <a:latin typeface="+mn-lt"/>
                <a:ea typeface="+mn-ea"/>
                <a:cs typeface="+mn-cs"/>
                <a:sym typeface="Arial"/>
              </a:rPr>
              <a:t>ve Střední a Jižní Americe (Guatemala a Brazílie),</a:t>
            </a:r>
            <a:endParaRPr lang="ru-RU" sz="2800" b="0" i="0" u="none" strike="noStrike" dirty="0">
              <a:effectLst/>
              <a:latin typeface="+mn-lt"/>
              <a:ea typeface="+mn-ea"/>
              <a:cs typeface="+mn-cs"/>
              <a:sym typeface="Arial"/>
            </a:endParaRPr>
          </a:p>
          <a:p>
            <a:pPr rtl="0"/>
            <a:r>
              <a:rPr lang="cs-CZ" sz="2800" b="0" i="0" u="none" strike="noStrike" dirty="0">
                <a:effectLst/>
                <a:latin typeface="+mn-lt"/>
                <a:ea typeface="+mn-ea"/>
                <a:cs typeface="+mn-cs"/>
                <a:sym typeface="Arial"/>
              </a:rPr>
              <a:t>v evropských zemích (Irsko, Velká Británie, Itálie, Řecko, Srbsko a Turecko),</a:t>
            </a:r>
            <a:endParaRPr lang="ru-RU" sz="2800" b="0" i="0" u="none" strike="noStrike" dirty="0">
              <a:effectLst/>
              <a:latin typeface="+mn-lt"/>
              <a:ea typeface="+mn-ea"/>
              <a:cs typeface="+mn-cs"/>
              <a:sym typeface="Arial"/>
            </a:endParaRPr>
          </a:p>
          <a:p>
            <a:pPr rtl="0"/>
            <a:r>
              <a:rPr lang="cs-CZ" sz="2800" b="0" i="0" u="none" strike="noStrike" dirty="0">
                <a:effectLst/>
                <a:latin typeface="+mn-lt"/>
                <a:ea typeface="+mn-ea"/>
                <a:cs typeface="+mn-cs"/>
                <a:sym typeface="Arial"/>
              </a:rPr>
              <a:t>v zemích Blízkého východu (Írán a Bahrajn),</a:t>
            </a:r>
            <a:endParaRPr lang="ru-RU" sz="2800" b="0" i="0" u="none" strike="noStrike" dirty="0">
              <a:effectLst/>
              <a:latin typeface="+mn-lt"/>
              <a:ea typeface="+mn-ea"/>
              <a:cs typeface="+mn-cs"/>
              <a:sym typeface="Arial"/>
            </a:endParaRPr>
          </a:p>
          <a:p>
            <a:pPr rtl="0"/>
            <a:r>
              <a:rPr lang="cs-CZ" sz="2800" b="0" i="0" u="none" strike="noStrike" dirty="0">
                <a:effectLst/>
                <a:latin typeface="+mn-lt"/>
                <a:ea typeface="+mn-ea"/>
                <a:cs typeface="+mn-cs"/>
                <a:sym typeface="Arial"/>
              </a:rPr>
              <a:t>v jihovýchodní Asii (Indie)</a:t>
            </a:r>
            <a:endParaRPr lang="ru-RU" sz="2800" b="0" i="0" u="none" strike="noStrike" dirty="0">
              <a:effectLst/>
              <a:latin typeface="+mn-lt"/>
              <a:ea typeface="+mn-ea"/>
              <a:cs typeface="+mn-cs"/>
              <a:sym typeface="Arial"/>
            </a:endParaRPr>
          </a:p>
          <a:p>
            <a:pPr rtl="0"/>
            <a:r>
              <a:rPr lang="cs-CZ" sz="2800" b="0" i="0" u="none" strike="noStrike" dirty="0">
                <a:effectLst/>
                <a:latin typeface="+mn-lt"/>
                <a:ea typeface="+mn-ea"/>
                <a:cs typeface="+mn-cs"/>
                <a:sym typeface="Arial"/>
              </a:rPr>
              <a:t>v Africe (Keňa).</a:t>
            </a:r>
            <a:endParaRPr lang="ru-RU" sz="2800" b="0" i="0" u="none" strike="noStrike" dirty="0">
              <a:effectLst/>
              <a:latin typeface="+mn-lt"/>
              <a:ea typeface="+mn-ea"/>
              <a:cs typeface="+mn-cs"/>
              <a:sym typeface="Arial"/>
            </a:endParaRPr>
          </a:p>
          <a:p>
            <a:pPr rtl="0"/>
            <a:r>
              <a:rPr lang="ru-RU" dirty="0"/>
              <a:t/>
            </a:r>
            <a:br>
              <a:rPr lang="ru-RU" dirty="0"/>
            </a:br>
            <a:r>
              <a:rPr lang="cs-CZ" sz="2800" b="0" i="0" u="none" strike="noStrike" dirty="0">
                <a:effectLst/>
                <a:latin typeface="+mn-lt"/>
                <a:ea typeface="+mn-ea"/>
                <a:cs typeface="+mn-cs"/>
                <a:sym typeface="Arial"/>
              </a:rPr>
              <a:t>Ne všechny země byly schopny najít studie splňující kritéria pro zahrnutí do analýzy. Vědci však na základě dat ze sousedních zemí předpokládají, že hladiny EPA a DHA v krvi obyvatel východní Evropy a střední Asie jsou s největší pravděpodobností od „nízkých“ po „velmi nízké“.</a:t>
            </a:r>
            <a:r>
              <a:rPr lang="ru-RU" sz="2800" b="0" i="0" u="none" strike="noStrike" dirty="0">
                <a:effectLst/>
                <a:latin typeface="+mn-lt"/>
                <a:ea typeface="+mn-ea"/>
                <a:cs typeface="+mn-cs"/>
                <a:sym typeface="Arial"/>
              </a:rPr>
              <a:t> </a:t>
            </a:r>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rtl="0"/>
            <a:r>
              <a:rPr lang="cs-CZ" sz="2800" b="0" i="0" u="none" strike="noStrike" dirty="0">
                <a:effectLst/>
                <a:latin typeface="+mn-lt"/>
                <a:ea typeface="+mn-ea"/>
                <a:cs typeface="+mn-cs"/>
                <a:sym typeface="Arial"/>
              </a:rPr>
              <a:t>EPA a DHA jsou syntetizovány </a:t>
            </a:r>
            <a:r>
              <a:rPr lang="cs-CZ" sz="2800" b="0" i="0" u="none" strike="noStrike" dirty="0" err="1">
                <a:effectLst/>
                <a:latin typeface="+mn-lt"/>
                <a:ea typeface="+mn-ea"/>
                <a:cs typeface="+mn-cs"/>
                <a:sym typeface="Arial"/>
              </a:rPr>
              <a:t>mikrořasami</a:t>
            </a:r>
            <a:r>
              <a:rPr lang="cs-CZ" sz="2800" b="0" i="0" u="none" strike="noStrike" dirty="0">
                <a:effectLst/>
                <a:latin typeface="+mn-lt"/>
                <a:ea typeface="+mn-ea"/>
                <a:cs typeface="+mn-cs"/>
                <a:sym typeface="Arial"/>
              </a:rPr>
              <a:t>, které se živí zooplanktonem a poté malými a velkými rybami. EPA a DHA tedy migrují potravním řetězcem a končí v mase tuňáka, makrely, mořského lososa nebo jakékoli jiné studenovodní mořské ryby. </a:t>
            </a:r>
            <a:r>
              <a:rPr lang="ru-RU" dirty="0"/>
              <a:t/>
            </a:r>
            <a:br>
              <a:rPr lang="ru-RU" dirty="0"/>
            </a:br>
            <a:r>
              <a:rPr lang="cs-CZ" sz="2800" b="0" i="0" u="none" strike="noStrike" dirty="0">
                <a:effectLst/>
                <a:latin typeface="+mn-lt"/>
                <a:ea typeface="+mn-ea"/>
                <a:cs typeface="+mn-cs"/>
                <a:sym typeface="Arial"/>
              </a:rPr>
              <a:t>Na pultech obchodů jsou především ryby pěstované na farmách. Obsah EPA a DHA například u „akvakulturního“ lososa je téměř 100% závislý na tom, jaké množství EPA a DHA bude (nebo nebude) přidáno do krmiva. </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rtl="0"/>
            <a:r>
              <a:rPr lang="ru-RU" sz="2800" b="0" i="0" u="none" strike="noStrike" dirty="0">
                <a:effectLst/>
                <a:latin typeface="+mn-lt"/>
                <a:ea typeface="+mn-ea"/>
                <a:cs typeface="+mn-cs"/>
                <a:sym typeface="Arial"/>
              </a:rPr>
              <a:t>Чтобы создать диетическую добавку с высокой концентрацией омега-3, сперва отделяют жир от рыбной массы. Затем преобразуют соединения различных жирных кислот и выделяют из них ЭПК и ДГК для получения обогащенного продукта — с помощью </a:t>
            </a:r>
            <a:r>
              <a:rPr lang="ru-RU" sz="2800" b="1" i="0" u="none" strike="noStrike" dirty="0" err="1">
                <a:effectLst/>
                <a:latin typeface="+mn-lt"/>
                <a:ea typeface="+mn-ea"/>
                <a:cs typeface="+mn-cs"/>
                <a:sym typeface="Arial"/>
              </a:rPr>
              <a:t>переэтерификации</a:t>
            </a:r>
            <a:r>
              <a:rPr lang="ru-RU" sz="2800" b="1" i="0" u="none" strike="noStrike" dirty="0">
                <a:effectLst/>
                <a:latin typeface="+mn-lt"/>
                <a:ea typeface="+mn-ea"/>
                <a:cs typeface="+mn-cs"/>
                <a:sym typeface="Arial"/>
              </a:rPr>
              <a:t>.   </a:t>
            </a:r>
            <a:endParaRPr lang="ru-RU" b="1" dirty="0">
              <a:effectLst/>
            </a:endParaRPr>
          </a:p>
          <a:p>
            <a:pPr rtl="0"/>
            <a:r>
              <a:rPr lang="ru-RU" dirty="0"/>
              <a:t/>
            </a:r>
            <a:br>
              <a:rPr lang="ru-RU" dirty="0"/>
            </a:br>
            <a:r>
              <a:rPr lang="ru-RU" sz="2800" b="1" i="0" u="none" strike="noStrike" dirty="0">
                <a:effectLst/>
                <a:latin typeface="+mn-lt"/>
                <a:ea typeface="+mn-ea"/>
                <a:cs typeface="+mn-cs"/>
                <a:sym typeface="Arial"/>
              </a:rPr>
              <a:t>Как это происходит? </a:t>
            </a:r>
            <a:br>
              <a:rPr lang="ru-RU" sz="2800" b="1" i="0" u="none" strike="noStrike" dirty="0">
                <a:effectLst/>
                <a:latin typeface="+mn-lt"/>
                <a:ea typeface="+mn-ea"/>
                <a:cs typeface="+mn-cs"/>
                <a:sym typeface="Arial"/>
              </a:rPr>
            </a:br>
            <a:r>
              <a:rPr lang="ru-RU" sz="2800" b="0" i="0" u="none" strike="noStrike" dirty="0">
                <a:effectLst/>
                <a:latin typeface="+mn-lt"/>
                <a:ea typeface="+mn-ea"/>
                <a:cs typeface="+mn-cs"/>
                <a:sym typeface="Arial"/>
              </a:rPr>
              <a:t>В натуральный жир рыб при определенных условиях добавляют одноатомный спирт этанол, который в состоянии принять только 1 молекулу жирной кислоты,  и в результате реакции обмена жирными кислотами между глицерином и этанолом образуются 3 вида соединений этанола: только с ПНЖК, только с мононенасыщенными жирными кислотами и только с насыщенными жирными кислотами. </a:t>
            </a:r>
            <a:endParaRPr lang="ru-RU" dirty="0">
              <a:effectLst/>
            </a:endParaRPr>
          </a:p>
          <a:p>
            <a:pPr rtl="0"/>
            <a:r>
              <a:rPr lang="ru-RU" sz="2800" b="0" i="0" u="none" strike="noStrike" dirty="0">
                <a:effectLst/>
                <a:latin typeface="+mn-lt"/>
                <a:ea typeface="+mn-ea"/>
                <a:cs typeface="+mn-cs"/>
                <a:sym typeface="Arial"/>
              </a:rPr>
              <a:t>Следующая задача — отделить соединения этанола с ПНЖК от всех остальных. Соединения этанола с ПНЖК среди всех образовавшихся соединений самые легкие, текучие и подвижные, поэтому их можно отделить с помощью понижения температуры и центрифугирования. Таким образом появилась </a:t>
            </a:r>
            <a:r>
              <a:rPr lang="ru-RU" sz="2800" b="1" i="0" u="none" strike="noStrike" dirty="0" err="1">
                <a:effectLst/>
                <a:latin typeface="+mn-lt"/>
                <a:ea typeface="+mn-ea"/>
                <a:cs typeface="+mn-cs"/>
                <a:sym typeface="Arial"/>
              </a:rPr>
              <a:t>этилэфирная</a:t>
            </a:r>
            <a:r>
              <a:rPr lang="ru-RU" sz="2800" b="1" i="0" u="none" strike="noStrike" dirty="0">
                <a:effectLst/>
                <a:latin typeface="+mn-lt"/>
                <a:ea typeface="+mn-ea"/>
                <a:cs typeface="+mn-cs"/>
                <a:sym typeface="Arial"/>
              </a:rPr>
              <a:t> форма ПНЖК омега-3.</a:t>
            </a:r>
            <a:r>
              <a:rPr lang="ru-RU" sz="2800" b="0" i="0" u="none" strike="noStrike" dirty="0">
                <a:effectLst/>
                <a:latin typeface="+mn-lt"/>
                <a:ea typeface="+mn-ea"/>
                <a:cs typeface="+mn-cs"/>
                <a:sym typeface="Arial"/>
              </a:rPr>
              <a:t> </a:t>
            </a:r>
            <a:endParaRPr lang="ru-RU" dirty="0">
              <a:effectLst/>
            </a:endParaRPr>
          </a:p>
          <a:p>
            <a:pPr rtl="0"/>
            <a:endParaRPr lang="ru-RU" dirty="0"/>
          </a:p>
          <a:p>
            <a:pPr rtl="0"/>
            <a:r>
              <a:rPr lang="ru-RU" dirty="0"/>
              <a:t>Затем </a:t>
            </a:r>
            <a:r>
              <a:rPr lang="ru-RU" sz="2800" b="0" i="0" u="none" strike="noStrike" dirty="0">
                <a:effectLst/>
                <a:latin typeface="+mn-lt"/>
                <a:ea typeface="+mn-ea"/>
                <a:cs typeface="+mn-cs"/>
                <a:sym typeface="Arial"/>
              </a:rPr>
              <a:t>ученые задумались о дальнейшей повышении концентрации ЭПК и ДГК и</a:t>
            </a:r>
            <a:r>
              <a:rPr lang="ru-RU" sz="2800" b="0" i="0" u="none" strike="noStrike" baseline="0" dirty="0">
                <a:effectLst/>
                <a:latin typeface="+mn-lt"/>
                <a:ea typeface="+mn-ea"/>
                <a:cs typeface="+mn-cs"/>
                <a:sym typeface="Arial"/>
              </a:rPr>
              <a:t> </a:t>
            </a:r>
            <a:r>
              <a:rPr lang="ru-RU" sz="2800" b="0" i="0" u="none" strike="noStrike" dirty="0">
                <a:effectLst/>
                <a:latin typeface="+mn-lt"/>
                <a:ea typeface="+mn-ea"/>
                <a:cs typeface="+mn-cs"/>
                <a:sym typeface="Arial"/>
              </a:rPr>
              <a:t>появилась идея </a:t>
            </a:r>
            <a:r>
              <a:rPr lang="ru-RU" sz="2800" b="1" i="0" u="none" strike="noStrike" dirty="0" err="1">
                <a:effectLst/>
                <a:latin typeface="+mn-lt"/>
                <a:ea typeface="+mn-ea"/>
                <a:cs typeface="+mn-cs"/>
                <a:sym typeface="Arial"/>
              </a:rPr>
              <a:t>переэтерифицировать</a:t>
            </a:r>
            <a:r>
              <a:rPr lang="ru-RU" sz="2800" b="1" i="0" u="none" strike="noStrike" dirty="0">
                <a:effectLst/>
                <a:latin typeface="+mn-lt"/>
                <a:ea typeface="+mn-ea"/>
                <a:cs typeface="+mn-cs"/>
                <a:sym typeface="Arial"/>
              </a:rPr>
              <a:t> </a:t>
            </a:r>
            <a:r>
              <a:rPr lang="ru-RU" sz="2800" b="1" i="0" u="none" strike="noStrike" dirty="0" err="1">
                <a:effectLst/>
                <a:latin typeface="+mn-lt"/>
                <a:ea typeface="+mn-ea"/>
                <a:cs typeface="+mn-cs"/>
                <a:sym typeface="Arial"/>
              </a:rPr>
              <a:t>этилэстеровую</a:t>
            </a:r>
            <a:r>
              <a:rPr lang="ru-RU" sz="2800" b="1" i="0" u="none" strike="noStrike" dirty="0">
                <a:effectLst/>
                <a:latin typeface="+mn-lt"/>
                <a:ea typeface="+mn-ea"/>
                <a:cs typeface="+mn-cs"/>
                <a:sym typeface="Arial"/>
              </a:rPr>
              <a:t> форму ДГК и ЭПК обратно.</a:t>
            </a:r>
          </a:p>
          <a:p>
            <a:pPr rtl="0"/>
            <a:r>
              <a:rPr lang="ru-RU" sz="2800" b="0" i="0" u="none" strike="noStrike" dirty="0">
                <a:effectLst/>
                <a:latin typeface="+mn-lt"/>
                <a:ea typeface="+mn-ea"/>
                <a:cs typeface="+mn-cs"/>
                <a:sym typeface="Arial"/>
              </a:rPr>
              <a:t>Процесс назвали </a:t>
            </a:r>
            <a:r>
              <a:rPr lang="ru-RU" sz="2800" b="1" i="0" u="none" strike="noStrike" dirty="0">
                <a:effectLst/>
                <a:latin typeface="+mn-lt"/>
                <a:ea typeface="+mn-ea"/>
                <a:cs typeface="+mn-cs"/>
                <a:sym typeface="Arial"/>
              </a:rPr>
              <a:t>«ре-</a:t>
            </a:r>
            <a:r>
              <a:rPr lang="ru-RU" sz="2800" b="1" i="0" u="none" strike="noStrike" dirty="0" err="1">
                <a:effectLst/>
                <a:latin typeface="+mn-lt"/>
                <a:ea typeface="+mn-ea"/>
                <a:cs typeface="+mn-cs"/>
                <a:sym typeface="Arial"/>
              </a:rPr>
              <a:t>переэтерификация</a:t>
            </a:r>
            <a:r>
              <a:rPr lang="ru-RU" sz="2800" b="1" i="0" u="none" strike="noStrike" dirty="0">
                <a:effectLst/>
                <a:latin typeface="+mn-lt"/>
                <a:ea typeface="+mn-ea"/>
                <a:cs typeface="+mn-cs"/>
                <a:sym typeface="Arial"/>
              </a:rPr>
              <a:t>», </a:t>
            </a:r>
            <a:r>
              <a:rPr lang="ru-RU" sz="2800" b="0" i="0" u="none" strike="noStrike" dirty="0">
                <a:effectLst/>
                <a:latin typeface="+mn-lt"/>
                <a:ea typeface="+mn-ea"/>
                <a:cs typeface="+mn-cs"/>
                <a:sym typeface="Arial"/>
              </a:rPr>
              <a:t>потому что это повторная реакция протекает аналогично, но отбирают то, что затвердевает раньше, и убирают все текучее (соединения этилового эфира с ПНЖК). В результате концентрация омега-3 кислот повышается еще больше и они приобретают похожую на природную – восстановленную </a:t>
            </a:r>
            <a:r>
              <a:rPr lang="ru-RU" sz="2800" b="0" i="0" u="none" strike="noStrike" dirty="0" err="1">
                <a:effectLst/>
                <a:latin typeface="+mn-lt"/>
                <a:ea typeface="+mn-ea"/>
                <a:cs typeface="+mn-cs"/>
                <a:sym typeface="Arial"/>
              </a:rPr>
              <a:t>триглицеридную</a:t>
            </a:r>
            <a:r>
              <a:rPr lang="ru-RU" sz="2800" b="0" i="0" u="none" strike="noStrike" dirty="0">
                <a:effectLst/>
                <a:latin typeface="+mn-lt"/>
                <a:ea typeface="+mn-ea"/>
                <a:cs typeface="+mn-cs"/>
                <a:sym typeface="Arial"/>
              </a:rPr>
              <a:t> форму.</a:t>
            </a:r>
            <a:endParaRPr lang="ru-RU" dirty="0">
              <a:effectLst/>
            </a:endParaRPr>
          </a:p>
          <a:p>
            <a:pPr rtl="0"/>
            <a:endParaRPr lang="ru-RU" dirty="0">
              <a:effectLst/>
            </a:endParaRPr>
          </a:p>
          <a:p>
            <a:pPr>
              <a:defRPr sz="2700">
                <a:latin typeface="Times New Roman"/>
                <a:ea typeface="Times New Roman"/>
                <a:cs typeface="Times New Roman"/>
                <a:sym typeface="Times New Roman"/>
              </a:defRPr>
            </a:pP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pPr rtl="0"/>
            <a:r>
              <a:rPr lang="cs-CZ" sz="2800" b="0" i="0" u="none" strike="noStrike" dirty="0">
                <a:effectLst/>
                <a:latin typeface="+mn-lt"/>
                <a:ea typeface="+mn-ea"/>
                <a:cs typeface="+mn-cs"/>
                <a:sym typeface="Arial"/>
              </a:rPr>
              <a:t>Tuky se v lidské stravě vyskytují nejčastěji ve formě esterů. Estery (nebo jinými slovy "estery") - kombinace mastných kyselin s alkoholy (glycerol / glycerin, ethanol / etylalkohol). </a:t>
            </a:r>
            <a:r>
              <a:rPr lang="ru-RU" dirty="0"/>
              <a:t/>
            </a:r>
            <a:br>
              <a:rPr lang="ru-RU" dirty="0"/>
            </a:br>
            <a:r>
              <a:rPr lang="cs-CZ" sz="2800" b="0" i="0" u="none" strike="noStrike" dirty="0">
                <a:effectLst/>
                <a:latin typeface="+mn-lt"/>
                <a:ea typeface="+mn-ea"/>
                <a:cs typeface="+mn-cs"/>
                <a:sym typeface="Arial"/>
              </a:rPr>
              <a:t>V přírodních tucích převládá triglyceridová forma: na molekulu vícesytného alkoholu glycerol jsou navázány 3 mastné kyseliny. Mohou to být jakékoliv mastné kyseliny – polynenasycené, </a:t>
            </a:r>
            <a:r>
              <a:rPr lang="cs-CZ" sz="2800" b="0" i="0" u="none" strike="noStrike" dirty="0" err="1">
                <a:effectLst/>
                <a:latin typeface="+mn-lt"/>
                <a:ea typeface="+mn-ea"/>
                <a:cs typeface="+mn-cs"/>
                <a:sym typeface="Arial"/>
              </a:rPr>
              <a:t>mononenasycené</a:t>
            </a:r>
            <a:r>
              <a:rPr lang="cs-CZ" sz="2800" b="0" i="0" u="none" strike="noStrike" dirty="0">
                <a:effectLst/>
                <a:latin typeface="+mn-lt"/>
                <a:ea typeface="+mn-ea"/>
                <a:cs typeface="+mn-cs"/>
                <a:sym typeface="Arial"/>
              </a:rPr>
              <a:t> i nasycené. </a:t>
            </a:r>
            <a:endParaRPr lang="ru-RU" dirty="0">
              <a:effectLst/>
            </a:endParaRPr>
          </a:p>
          <a:p>
            <a:pPr rtl="0"/>
            <a:r>
              <a:rPr lang="ru-RU" dirty="0"/>
              <a:t/>
            </a:r>
            <a:br>
              <a:rPr lang="ru-RU" dirty="0"/>
            </a:br>
            <a:r>
              <a:rPr lang="cs-CZ" sz="2800" b="0" i="0" u="none" strike="noStrike" dirty="0">
                <a:effectLst/>
                <a:latin typeface="+mn-lt"/>
                <a:ea typeface="+mn-ea"/>
                <a:cs typeface="+mn-cs"/>
                <a:sym typeface="Arial"/>
              </a:rPr>
              <a:t>V přírodním rybím tuku se obsah polynenasycených mastných kyselin pohybuje od 20 %. Pro vytvoření doplňků stravy s vyšší koncentrací PUFA je proto nutné oddělit požadované PUFA od ostatních mastných kyselin. </a:t>
            </a:r>
          </a:p>
          <a:p>
            <a:pPr rtl="0"/>
            <a:r>
              <a:rPr lang="cs-CZ" sz="2800" b="0" i="0" u="none" strike="noStrike" dirty="0">
                <a:effectLst/>
                <a:latin typeface="+mn-lt"/>
                <a:ea typeface="+mn-ea"/>
                <a:cs typeface="+mn-cs"/>
                <a:sym typeface="Arial"/>
              </a:rPr>
              <a:t>K tomu se používá proces </a:t>
            </a:r>
            <a:r>
              <a:rPr lang="cs-CZ" sz="2800" b="0" i="0" u="none" strike="noStrike" dirty="0" err="1">
                <a:effectLst/>
                <a:latin typeface="+mn-lt"/>
                <a:ea typeface="+mn-ea"/>
                <a:cs typeface="+mn-cs"/>
                <a:sym typeface="Arial"/>
              </a:rPr>
              <a:t>transesterifikace</a:t>
            </a:r>
            <a:r>
              <a:rPr lang="cs-CZ" sz="2800" b="0" i="0" u="none" strike="noStrike" dirty="0">
                <a:effectLst/>
                <a:latin typeface="+mn-lt"/>
                <a:ea typeface="+mn-ea"/>
                <a:cs typeface="+mn-cs"/>
                <a:sym typeface="Arial"/>
              </a:rPr>
              <a:t>. Forma získaná jako výsledek tohoto procesu se nazývá </a:t>
            </a:r>
            <a:r>
              <a:rPr lang="cs-CZ" sz="2800" b="0" i="0" u="none" strike="noStrike" dirty="0" err="1">
                <a:effectLst/>
                <a:latin typeface="+mn-lt"/>
                <a:ea typeface="+mn-ea"/>
                <a:cs typeface="+mn-cs"/>
                <a:sym typeface="Arial"/>
              </a:rPr>
              <a:t>ethylester</a:t>
            </a:r>
            <a:r>
              <a:rPr lang="cs-CZ" sz="2800" b="0" i="0" u="none" strike="noStrike" dirty="0">
                <a:effectLst/>
                <a:latin typeface="+mn-lt"/>
                <a:ea typeface="+mn-ea"/>
                <a:cs typeface="+mn-cs"/>
                <a:sym typeface="Arial"/>
              </a:rPr>
              <a:t> nebo </a:t>
            </a:r>
            <a:r>
              <a:rPr lang="cs-CZ" sz="2800" b="0" i="0" u="none" strike="noStrike" dirty="0" err="1">
                <a:effectLst/>
                <a:latin typeface="+mn-lt"/>
                <a:ea typeface="+mn-ea"/>
                <a:cs typeface="+mn-cs"/>
                <a:sym typeface="Arial"/>
              </a:rPr>
              <a:t>ethylester</a:t>
            </a:r>
            <a:r>
              <a:rPr lang="cs-CZ" sz="2800" b="0" i="0" u="none" strike="noStrike" dirty="0">
                <a:effectLst/>
                <a:latin typeface="+mn-lt"/>
                <a:ea typeface="+mn-ea"/>
                <a:cs typeface="+mn-cs"/>
                <a:sym typeface="Arial"/>
              </a:rPr>
              <a:t>. Po </a:t>
            </a:r>
            <a:r>
              <a:rPr lang="cs-CZ" sz="2800" b="0" i="0" u="none" strike="noStrike" dirty="0" err="1">
                <a:effectLst/>
                <a:latin typeface="+mn-lt"/>
                <a:ea typeface="+mn-ea"/>
                <a:cs typeface="+mn-cs"/>
                <a:sym typeface="Arial"/>
              </a:rPr>
              <a:t>interesterifikaci</a:t>
            </a:r>
            <a:r>
              <a:rPr lang="cs-CZ" sz="2800" b="0" i="0" u="none" strike="noStrike" dirty="0">
                <a:effectLst/>
                <a:latin typeface="+mn-lt"/>
                <a:ea typeface="+mn-ea"/>
                <a:cs typeface="+mn-cs"/>
                <a:sym typeface="Arial"/>
              </a:rPr>
              <a:t> se koncentrace omega-3 PUFA v hotovém produktu zvýší 2-3krát. </a:t>
            </a:r>
          </a:p>
          <a:p>
            <a:pPr rtl="0"/>
            <a:endParaRPr lang="cs-CZ" sz="2800" b="0" i="0" u="none" strike="noStrike" dirty="0">
              <a:effectLst/>
              <a:latin typeface="+mn-lt"/>
              <a:ea typeface="+mn-ea"/>
              <a:cs typeface="+mn-cs"/>
              <a:sym typeface="Arial"/>
            </a:endParaRPr>
          </a:p>
          <a:p>
            <a:pPr rtl="0"/>
            <a:r>
              <a:rPr lang="cs-CZ" dirty="0"/>
              <a:t>Pro vrácení PUFA do jejich obvyklé triglyceridové formy se používá proces </a:t>
            </a:r>
            <a:r>
              <a:rPr lang="cs-CZ" dirty="0" err="1"/>
              <a:t>reesterifikace</a:t>
            </a:r>
            <a:r>
              <a:rPr lang="cs-CZ" dirty="0"/>
              <a:t> a výsledná forma se nazývá redukovaný triglycerid / </a:t>
            </a:r>
            <a:r>
              <a:rPr lang="cs-CZ" dirty="0" err="1"/>
              <a:t>reesterifikace</a:t>
            </a:r>
            <a:r>
              <a:rPr lang="cs-CZ" dirty="0"/>
              <a:t>. Koncentrace PUFA v hotovém produktu se ještě zvyšuje.</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311708" y="744573"/>
            <a:ext cx="8520601" cy="2052604"/>
          </a:xfrm>
          <a:prstGeom prst="rect">
            <a:avLst/>
          </a:prstGeom>
        </p:spPr>
        <p:txBody>
          <a:bodyPr anchor="b"/>
          <a:lstStyle>
            <a:lvl1pPr algn="ctr">
              <a:defRPr sz="5200"/>
            </a:lvl1pPr>
          </a:lstStyle>
          <a:p>
            <a:r>
              <a:t>Текст заголовка</a:t>
            </a:r>
          </a:p>
        </p:txBody>
      </p:sp>
      <p:sp>
        <p:nvSpPr>
          <p:cNvPr id="12" name="Уровень текста 1…"/>
          <p:cNvSpPr txBox="1">
            <a:spLocks noGrp="1"/>
          </p:cNvSpPr>
          <p:nvPr>
            <p:ph type="body" sz="quarter" idx="1"/>
          </p:nvPr>
        </p:nvSpPr>
        <p:spPr>
          <a:xfrm>
            <a:off x="311698" y="2834125"/>
            <a:ext cx="8520604" cy="792606"/>
          </a:xfrm>
          <a:prstGeom prst="rect">
            <a:avLst/>
          </a:prstGeom>
        </p:spPr>
        <p:txBody>
          <a:bodyPr/>
          <a:lstStyle>
            <a:lvl1pPr marL="0" indent="114300" algn="ctr">
              <a:lnSpc>
                <a:spcPct val="100000"/>
              </a:lnSpc>
              <a:buClrTx/>
              <a:buSzTx/>
              <a:buFontTx/>
              <a:buNone/>
              <a:defRPr sz="2800"/>
            </a:lvl1pPr>
            <a:lvl2pPr marL="0" indent="114300" algn="ctr">
              <a:lnSpc>
                <a:spcPct val="100000"/>
              </a:lnSpc>
              <a:buClrTx/>
              <a:buSzTx/>
              <a:buFontTx/>
              <a:buNone/>
              <a:defRPr sz="2800"/>
            </a:lvl2pPr>
            <a:lvl3pPr marL="0" indent="114300" algn="ctr">
              <a:lnSpc>
                <a:spcPct val="100000"/>
              </a:lnSpc>
              <a:buClrTx/>
              <a:buSzTx/>
              <a:buFontTx/>
              <a:buNone/>
              <a:defRPr sz="2800"/>
            </a:lvl3pPr>
            <a:lvl4pPr marL="0" indent="114300" algn="ctr">
              <a:lnSpc>
                <a:spcPct val="100000"/>
              </a:lnSpc>
              <a:buClrTx/>
              <a:buSzTx/>
              <a:buFontTx/>
              <a:buNone/>
              <a:defRPr sz="2800"/>
            </a:lvl4pPr>
            <a:lvl5pPr marL="0" indent="114300" algn="ctr">
              <a:lnSpc>
                <a:spcPct val="100000"/>
              </a:lnSpc>
              <a:buClrTx/>
              <a:buSzTx/>
              <a:buFontTx/>
              <a:buNone/>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8" y="1106125"/>
            <a:ext cx="8520604" cy="1963500"/>
          </a:xfrm>
          <a:prstGeom prst="rect">
            <a:avLst/>
          </a:prstGeom>
        </p:spPr>
        <p:txBody>
          <a:bodyPr anchor="b"/>
          <a:lstStyle>
            <a:lvl1pPr algn="ctr">
              <a:defRPr sz="12000"/>
            </a:lvl1pPr>
          </a:lstStyle>
          <a:p>
            <a:r>
              <a:t>xx%</a:t>
            </a:r>
          </a:p>
        </p:txBody>
      </p:sp>
      <p:sp>
        <p:nvSpPr>
          <p:cNvPr id="92" name="Уровень текста 1…"/>
          <p:cNvSpPr txBox="1">
            <a:spLocks noGrp="1"/>
          </p:cNvSpPr>
          <p:nvPr>
            <p:ph type="body" sz="half" idx="1"/>
          </p:nvPr>
        </p:nvSpPr>
        <p:spPr>
          <a:xfrm>
            <a:off x="311698" y="3152225"/>
            <a:ext cx="8520604" cy="1300800"/>
          </a:xfrm>
          <a:prstGeom prst="rect">
            <a:avLst/>
          </a:prstGeom>
        </p:spPr>
        <p:txBody>
          <a:bodyPr/>
          <a:lstStyle>
            <a:lvl1pPr algn="ctr"/>
            <a:lvl2pPr algn="ctr"/>
            <a:lvl3pPr algn="ctr"/>
            <a:lvl4pPr algn="ctr"/>
            <a:lvl5pPr algn="ct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3"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_HEADER">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xfrm>
            <a:off x="311698" y="2150847"/>
            <a:ext cx="8520604" cy="841803"/>
          </a:xfrm>
          <a:prstGeom prst="rect">
            <a:avLst/>
          </a:prstGeom>
        </p:spPr>
        <p:txBody>
          <a:bodyPr anchor="ctr"/>
          <a:lstStyle>
            <a:lvl1pPr algn="ctr">
              <a:defRPr sz="3600"/>
            </a:lvl1pPr>
          </a:lstStyle>
          <a:p>
            <a:r>
              <a:t>Текст заголовка</a:t>
            </a:r>
          </a:p>
        </p:txBody>
      </p:sp>
      <p:sp>
        <p:nvSpPr>
          <p:cNvPr id="21"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Текст заголовка"/>
          <p:cNvSpPr txBox="1">
            <a:spLocks noGrp="1"/>
          </p:cNvSpPr>
          <p:nvPr>
            <p:ph type="title"/>
          </p:nvPr>
        </p:nvSpPr>
        <p:spPr>
          <a:prstGeom prst="rect">
            <a:avLst/>
          </a:prstGeom>
        </p:spPr>
        <p:txBody>
          <a:bodyPr/>
          <a:lstStyle/>
          <a:p>
            <a:r>
              <a:t>Текст заголовка</a:t>
            </a:r>
          </a:p>
        </p:txBody>
      </p:sp>
      <p:sp>
        <p:nvSpPr>
          <p:cNvPr id="38" name="Уровень текста 1…"/>
          <p:cNvSpPr txBox="1">
            <a:spLocks noGrp="1"/>
          </p:cNvSpPr>
          <p:nvPr>
            <p:ph type="body" sz="half" idx="1"/>
          </p:nvPr>
        </p:nvSpPr>
        <p:spPr>
          <a:xfrm>
            <a:off x="311698" y="1152475"/>
            <a:ext cx="3999904"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Google Shape;23;p5"/>
          <p:cNvSpPr txBox="1">
            <a:spLocks noGrp="1"/>
          </p:cNvSpPr>
          <p:nvPr>
            <p:ph type="body" sz="half" idx="13"/>
          </p:nvPr>
        </p:nvSpPr>
        <p:spPr>
          <a:xfrm>
            <a:off x="4832396" y="1152475"/>
            <a:ext cx="3999906" cy="3416400"/>
          </a:xfrm>
          <a:prstGeom prst="rect">
            <a:avLst/>
          </a:prstGeom>
        </p:spPr>
        <p:txBody>
          <a:bodyPr/>
          <a:lstStyle/>
          <a:p>
            <a:endParaRP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prstGeom prst="rect">
            <a:avLst/>
          </a:prstGeom>
        </p:spPr>
        <p:txBody>
          <a:bodyPr/>
          <a:lstStyle/>
          <a:p>
            <a:r>
              <a:t>Текст заголовка</a:t>
            </a:r>
          </a:p>
        </p:txBody>
      </p:sp>
      <p:sp>
        <p:nvSpPr>
          <p:cNvPr id="48"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Текст заголовка"/>
          <p:cNvSpPr txBox="1">
            <a:spLocks noGrp="1"/>
          </p:cNvSpPr>
          <p:nvPr>
            <p:ph type="title"/>
          </p:nvPr>
        </p:nvSpPr>
        <p:spPr>
          <a:xfrm>
            <a:off x="311698" y="555600"/>
            <a:ext cx="2808004" cy="755700"/>
          </a:xfrm>
          <a:prstGeom prst="rect">
            <a:avLst/>
          </a:prstGeom>
        </p:spPr>
        <p:txBody>
          <a:bodyPr anchor="b"/>
          <a:lstStyle>
            <a:lvl1pPr>
              <a:defRPr sz="2400"/>
            </a:lvl1pPr>
          </a:lstStyle>
          <a:p>
            <a:r>
              <a:t>Текст заголовка</a:t>
            </a:r>
          </a:p>
        </p:txBody>
      </p:sp>
      <p:sp>
        <p:nvSpPr>
          <p:cNvPr id="56" name="Уровень текста 1…"/>
          <p:cNvSpPr txBox="1">
            <a:spLocks noGrp="1"/>
          </p:cNvSpPr>
          <p:nvPr>
            <p:ph type="body" sz="quarter" idx="1"/>
          </p:nvPr>
        </p:nvSpPr>
        <p:spPr>
          <a:xfrm>
            <a:off x="311698" y="1389598"/>
            <a:ext cx="2808004" cy="3179405"/>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Текст заголовка"/>
          <p:cNvSpPr txBox="1">
            <a:spLocks noGrp="1"/>
          </p:cNvSpPr>
          <p:nvPr>
            <p:ph type="title"/>
          </p:nvPr>
        </p:nvSpPr>
        <p:spPr>
          <a:xfrm>
            <a:off x="490250" y="450148"/>
            <a:ext cx="6367801" cy="4090805"/>
          </a:xfrm>
          <a:prstGeom prst="rect">
            <a:avLst/>
          </a:prstGeom>
        </p:spPr>
        <p:txBody>
          <a:bodyPr anchor="ctr"/>
          <a:lstStyle>
            <a:lvl1pPr>
              <a:defRPr sz="4800"/>
            </a:lvl1pPr>
          </a:lstStyle>
          <a:p>
            <a:r>
              <a:t>Текст заголовка</a:t>
            </a:r>
          </a:p>
        </p:txBody>
      </p:sp>
      <p:sp>
        <p:nvSpPr>
          <p:cNvPr id="65"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8"/>
            <a:ext cx="4572000" cy="5143507"/>
          </a:xfrm>
          <a:prstGeom prst="rect">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73" name="Текст заголовка"/>
          <p:cNvSpPr txBox="1">
            <a:spLocks noGrp="1"/>
          </p:cNvSpPr>
          <p:nvPr>
            <p:ph type="title"/>
          </p:nvPr>
        </p:nvSpPr>
        <p:spPr>
          <a:xfrm>
            <a:off x="265500" y="1233175"/>
            <a:ext cx="4045200" cy="1482302"/>
          </a:xfrm>
          <a:prstGeom prst="rect">
            <a:avLst/>
          </a:prstGeom>
        </p:spPr>
        <p:txBody>
          <a:bodyPr anchor="b"/>
          <a:lstStyle>
            <a:lvl1pPr algn="ctr">
              <a:defRPr sz="4200"/>
            </a:lvl1pPr>
          </a:lstStyle>
          <a:p>
            <a:r>
              <a:t>Текст заголовка</a:t>
            </a:r>
          </a:p>
        </p:txBody>
      </p:sp>
      <p:sp>
        <p:nvSpPr>
          <p:cNvPr id="74" name="Уровень текста 1…"/>
          <p:cNvSpPr txBox="1">
            <a:spLocks noGrp="1"/>
          </p:cNvSpPr>
          <p:nvPr>
            <p:ph type="body" sz="quarter" idx="1"/>
          </p:nvPr>
        </p:nvSpPr>
        <p:spPr>
          <a:xfrm>
            <a:off x="265500" y="2803075"/>
            <a:ext cx="4045200" cy="1235101"/>
          </a:xfrm>
          <a:prstGeom prst="rect">
            <a:avLst/>
          </a:prstGeom>
        </p:spPr>
        <p:txBody>
          <a:bodyPr/>
          <a:lstStyle>
            <a:lvl1pPr marL="0" indent="114300" algn="ctr">
              <a:lnSpc>
                <a:spcPct val="100000"/>
              </a:lnSpc>
              <a:buClrTx/>
              <a:buSzTx/>
              <a:buFontTx/>
              <a:buNone/>
              <a:defRPr sz="2100"/>
            </a:lvl1pPr>
            <a:lvl2pPr marL="0" indent="114300" algn="ctr">
              <a:lnSpc>
                <a:spcPct val="100000"/>
              </a:lnSpc>
              <a:buClrTx/>
              <a:buSzTx/>
              <a:buFontTx/>
              <a:buNone/>
              <a:defRPr sz="2100"/>
            </a:lvl2pPr>
            <a:lvl3pPr marL="0" indent="114300" algn="ctr">
              <a:lnSpc>
                <a:spcPct val="100000"/>
              </a:lnSpc>
              <a:buClrTx/>
              <a:buSzTx/>
              <a:buFontTx/>
              <a:buNone/>
              <a:defRPr sz="2100"/>
            </a:lvl3pPr>
            <a:lvl4pPr marL="0" indent="114300" algn="ctr">
              <a:lnSpc>
                <a:spcPct val="100000"/>
              </a:lnSpc>
              <a:buClrTx/>
              <a:buSzTx/>
              <a:buFontTx/>
              <a:buNone/>
              <a:defRPr sz="2100"/>
            </a:lvl4pPr>
            <a:lvl5pPr marL="0" indent="114300" algn="ctr">
              <a:lnSpc>
                <a:spcPct val="100000"/>
              </a:lnSpc>
              <a:buClrTx/>
              <a:buSzTx/>
              <a:buFontTx/>
              <a:buNone/>
              <a:defRPr sz="21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Google Shape;39;p9"/>
          <p:cNvSpPr txBox="1">
            <a:spLocks noGrp="1"/>
          </p:cNvSpPr>
          <p:nvPr>
            <p:ph type="body" sz="half" idx="13"/>
          </p:nvPr>
        </p:nvSpPr>
        <p:spPr>
          <a:xfrm>
            <a:off x="4939500" y="724071"/>
            <a:ext cx="3837000" cy="3695108"/>
          </a:xfrm>
          <a:prstGeom prst="rect">
            <a:avLst/>
          </a:prstGeom>
        </p:spPr>
        <p:txBody>
          <a:bodyPr anchor="ctr"/>
          <a:lstStyle/>
          <a:p>
            <a:endParaRP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Уровень текста 1…"/>
          <p:cNvSpPr txBox="1">
            <a:spLocks noGrp="1"/>
          </p:cNvSpPr>
          <p:nvPr>
            <p:ph type="body" sz="quarter" idx="1"/>
          </p:nvPr>
        </p:nvSpPr>
        <p:spPr>
          <a:xfrm>
            <a:off x="311698" y="4230575"/>
            <a:ext cx="5998804" cy="605106"/>
          </a:xfrm>
          <a:prstGeom prst="rect">
            <a:avLst/>
          </a:prstGeom>
        </p:spPr>
        <p:txBody>
          <a:bodyPr anchor="ctr"/>
          <a:lstStyle>
            <a:lvl1pPr marL="0" indent="228600">
              <a:lnSpc>
                <a:spcPct val="100000"/>
              </a:lnSpc>
              <a:buClrTx/>
              <a:buSzTx/>
              <a:buFontTx/>
              <a:buNone/>
            </a:lvl1pPr>
            <a:lvl2pPr marL="1919514" indent="-408213">
              <a:lnSpc>
                <a:spcPct val="100000"/>
              </a:lnSpc>
              <a:buClrTx/>
              <a:buFontTx/>
            </a:lvl2pPr>
            <a:lvl3pPr marL="2376714">
              <a:lnSpc>
                <a:spcPct val="100000"/>
              </a:lnSpc>
              <a:buClrTx/>
              <a:buFontTx/>
            </a:lvl3pPr>
            <a:lvl4pPr marL="2833914">
              <a:lnSpc>
                <a:spcPct val="100000"/>
              </a:lnSpc>
              <a:buClrTx/>
              <a:buFontTx/>
            </a:lvl4pPr>
            <a:lvl5pPr marL="3291113" indent="-408213">
              <a:lnSpc>
                <a:spcPct val="100000"/>
              </a:lnSpc>
              <a:buClrTx/>
              <a:buFontTx/>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Номер слайда"/>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311698" y="445025"/>
            <a:ext cx="8520604" cy="572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t>Текст заголовка</a:t>
            </a:r>
          </a:p>
        </p:txBody>
      </p:sp>
      <p:sp>
        <p:nvSpPr>
          <p:cNvPr id="3" name="Уровень текста 1…"/>
          <p:cNvSpPr txBox="1">
            <a:spLocks noGrp="1"/>
          </p:cNvSpPr>
          <p:nvPr>
            <p:ph type="body" idx="1"/>
          </p:nvPr>
        </p:nvSpPr>
        <p:spPr>
          <a:xfrm>
            <a:off x="311698" y="1152475"/>
            <a:ext cx="8520604"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8684354" y="4700823"/>
            <a:ext cx="336806" cy="318388"/>
          </a:xfrm>
          <a:prstGeom prst="rect">
            <a:avLst/>
          </a:prstGeom>
          <a:ln w="12700">
            <a:miter lim="400000"/>
          </a:ln>
        </p:spPr>
        <p:txBody>
          <a:bodyPr wrap="none" lIns="91421" tIns="91421" rIns="91421" bIns="91421" anchor="ctr">
            <a:normAutofit/>
          </a:bodyPr>
          <a:lstStyle>
            <a:lvl1pPr algn="r">
              <a:defRPr sz="1000">
                <a:solidFill>
                  <a:srgbClr val="585858"/>
                </a:solidFill>
                <a:latin typeface="+mn-lt"/>
                <a:ea typeface="+mn-ea"/>
                <a:cs typeface="+mn-cs"/>
                <a:sym typeface="Arial"/>
              </a:defRPr>
            </a:lvl1pPr>
          </a:lstStyle>
          <a:p>
            <a:fld id="{86CB4B4D-7CA3-9044-876B-883B54F8677D}" type="slidenum">
              <a:rPr/>
              <a:p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pubmed.ncbi.nlm.nih.gov/20638827/" TargetMode="External"/><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jpe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8.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47.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png"/><Relationship Id="rId4" Type="http://schemas.openxmlformats.org/officeDocument/2006/relationships/image" Target="../media/image57.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016/j.pbb.2015.02.018" TargetMode="External"/><Relationship Id="rId3" Type="http://schemas.openxmlformats.org/officeDocument/2006/relationships/image" Target="../media/image5.jpeg"/><Relationship Id="rId7" Type="http://schemas.openxmlformats.org/officeDocument/2006/relationships/hyperlink" Target="https://doi.org/10.3390/nu10060668" TargetMode="External"/><Relationship Id="rId12" Type="http://schemas.openxmlformats.org/officeDocument/2006/relationships/hyperlink" Target="https://doi.org/10.1016/j.plefa.2010.06.007"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doi.org/10.1152/ajpheart.00677.2018" TargetMode="External"/><Relationship Id="rId11" Type="http://schemas.openxmlformats.org/officeDocument/2006/relationships/hyperlink" Target="https://doi.org/10.1016/j.plipres.2016.05.001" TargetMode="External"/><Relationship Id="rId5" Type="http://schemas.openxmlformats.org/officeDocument/2006/relationships/hyperlink" Target="https://doi.org/10.1080/10408398.2018.1492901" TargetMode="External"/><Relationship Id="rId10" Type="http://schemas.openxmlformats.org/officeDocument/2006/relationships/hyperlink" Target="https://doi.org/10.1016/j.taap.2013.10.030" TargetMode="External"/><Relationship Id="rId4" Type="http://schemas.openxmlformats.org/officeDocument/2006/relationships/image" Target="../media/image6.png"/><Relationship Id="rId9" Type="http://schemas.openxmlformats.org/officeDocument/2006/relationships/hyperlink" Target="https://doi.org/10.3389/fvets.2020.56993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hyperlink" Target="https://www.sciencedirect.com/science/article/pii/S0163782715300333" TargetMode="External"/><Relationship Id="rId3" Type="http://schemas.openxmlformats.org/officeDocument/2006/relationships/image" Target="../media/image15.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e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109" name="shutterstock_2122618271.jpg" descr="shutterstock_2122618271.jpg"/>
          <p:cNvPicPr>
            <a:picLocks noChangeAspect="1"/>
          </p:cNvPicPr>
          <p:nvPr/>
        </p:nvPicPr>
        <p:blipFill>
          <a:blip r:embed="rId2" cstate="print"/>
          <a:srcRect l="16279" t="8139" b="8138"/>
          <a:stretch>
            <a:fillRect/>
          </a:stretch>
        </p:blipFill>
        <p:spPr>
          <a:xfrm>
            <a:off x="0" y="0"/>
            <a:ext cx="9144000" cy="5143501"/>
          </a:xfrm>
          <a:prstGeom prst="rect">
            <a:avLst/>
          </a:prstGeom>
          <a:ln w="12700">
            <a:miter lim="400000"/>
          </a:ln>
        </p:spPr>
      </p:pic>
      <p:pic>
        <p:nvPicPr>
          <p:cNvPr id="110" name="CCI_logo_new_Монтажная область 1.png" descr="CCI_logo_new_Монтажная область 1.png"/>
          <p:cNvPicPr>
            <a:picLocks noChangeAspect="1"/>
          </p:cNvPicPr>
          <p:nvPr/>
        </p:nvPicPr>
        <p:blipFill>
          <a:blip r:embed="rId3" cstate="print"/>
          <a:stretch>
            <a:fillRect/>
          </a:stretch>
        </p:blipFill>
        <p:spPr>
          <a:xfrm>
            <a:off x="393700" y="451832"/>
            <a:ext cx="1053673" cy="264165"/>
          </a:xfrm>
          <a:prstGeom prst="rect">
            <a:avLst/>
          </a:prstGeom>
          <a:ln w="12700">
            <a:miter lim="400000"/>
          </a:ln>
        </p:spPr>
      </p:pic>
      <p:sp>
        <p:nvSpPr>
          <p:cNvPr id="111"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lang="cs-CZ" dirty="0"/>
              <a:t>Rytmus zdraví</a:t>
            </a:r>
            <a:endParaRPr dirty="0"/>
          </a:p>
        </p:txBody>
      </p:sp>
      <p:sp>
        <p:nvSpPr>
          <p:cNvPr id="112" name="O!Mega-3 TG"/>
          <p:cNvSpPr txBox="1"/>
          <p:nvPr/>
        </p:nvSpPr>
        <p:spPr>
          <a:xfrm>
            <a:off x="406399" y="1016000"/>
            <a:ext cx="3583649" cy="1161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a:p>
          <a:p>
            <a:pPr>
              <a:lnSpc>
                <a:spcPct val="90000"/>
              </a:lnSpc>
              <a:defRPr sz="4300" b="1">
                <a:solidFill>
                  <a:srgbClr val="FFFFFF"/>
                </a:solidFill>
                <a:latin typeface="Gilroy Bold"/>
                <a:ea typeface="Gilroy Bold"/>
                <a:cs typeface="Gilroy Bold"/>
                <a:sym typeface="Gilroy Bold"/>
              </a:defRPr>
            </a:pPr>
            <a:r>
              <a:t>O!Mega-3 TG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Безымянный-1_Монтажная область 1 копия.png" descr="Безымянный-1_Монтажная область 1 копия.png"/>
          <p:cNvPicPr>
            <a:picLocks noChangeAspect="1"/>
          </p:cNvPicPr>
          <p:nvPr/>
        </p:nvPicPr>
        <p:blipFill>
          <a:blip r:embed="rId3" cstate="print"/>
          <a:srcRect t="4" b="4"/>
          <a:stretch>
            <a:fillRect/>
          </a:stretch>
        </p:blipFill>
        <p:spPr>
          <a:xfrm>
            <a:off x="0" y="-25401"/>
            <a:ext cx="9144000" cy="5143501"/>
          </a:xfrm>
          <a:prstGeom prst="rect">
            <a:avLst/>
          </a:prstGeom>
          <a:ln w="12700">
            <a:miter lim="400000"/>
          </a:ln>
        </p:spPr>
      </p:pic>
      <p:pic>
        <p:nvPicPr>
          <p:cNvPr id="261" name="CCI_logo_new_Монтажная область 1.png" descr="CCI_logo_new_Монтажная область 1.png"/>
          <p:cNvPicPr>
            <a:picLocks noChangeAspect="1"/>
          </p:cNvPicPr>
          <p:nvPr/>
        </p:nvPicPr>
        <p:blipFill>
          <a:blip r:embed="rId4" cstate="print"/>
          <a:stretch>
            <a:fillRect/>
          </a:stretch>
        </p:blipFill>
        <p:spPr>
          <a:xfrm>
            <a:off x="8013700" y="4782532"/>
            <a:ext cx="812800" cy="203778"/>
          </a:xfrm>
          <a:prstGeom prst="rect">
            <a:avLst/>
          </a:prstGeom>
          <a:ln w="12700">
            <a:miter lim="400000"/>
          </a:ln>
        </p:spPr>
      </p:pic>
      <p:sp>
        <p:nvSpPr>
          <p:cNvPr id="262" name="Линия"/>
          <p:cNvSpPr/>
          <p:nvPr/>
        </p:nvSpPr>
        <p:spPr>
          <a:xfrm flipV="1">
            <a:off x="412750" y="1002124"/>
            <a:ext cx="8318501" cy="3370"/>
          </a:xfrm>
          <a:prstGeom prst="line">
            <a:avLst/>
          </a:prstGeom>
          <a:ln w="19050">
            <a:solidFill>
              <a:srgbClr val="FFFFFF"/>
            </a:solidFill>
          </a:ln>
        </p:spPr>
        <p:txBody>
          <a:bodyPr lIns="45718" tIns="45718" rIns="45718" bIns="45718"/>
          <a:lstStyle/>
          <a:p>
            <a:endParaRPr/>
          </a:p>
        </p:txBody>
      </p:sp>
      <p:sp>
        <p:nvSpPr>
          <p:cNvPr id="263" name="Существуют 3 формы соединений омега-3:"/>
          <p:cNvSpPr txBox="1"/>
          <p:nvPr/>
        </p:nvSpPr>
        <p:spPr>
          <a:xfrm>
            <a:off x="406400" y="406400"/>
            <a:ext cx="5783635"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cs-CZ" dirty="0"/>
              <a:t>Rozmanitost forem sloučenin EPA a DHA:</a:t>
            </a:r>
            <a:endParaRPr dirty="0"/>
          </a:p>
        </p:txBody>
      </p:sp>
      <p:sp>
        <p:nvSpPr>
          <p:cNvPr id="26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69" name="Группа"/>
          <p:cNvGrpSpPr/>
          <p:nvPr/>
        </p:nvGrpSpPr>
        <p:grpSpPr>
          <a:xfrm>
            <a:off x="6337975" y="1384300"/>
            <a:ext cx="1841502" cy="3733800"/>
            <a:chOff x="0" y="0"/>
            <a:chExt cx="1841501" cy="3733800"/>
          </a:xfrm>
        </p:grpSpPr>
        <p:sp>
          <p:nvSpPr>
            <p:cNvPr id="265" name="Восстановленная…"/>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cs-CZ" dirty="0"/>
                <a:t>Obnovená triglyceridová forma </a:t>
              </a:r>
              <a:endParaRPr dirty="0"/>
            </a:p>
          </p:txBody>
        </p:sp>
        <p:sp>
          <p:nvSpPr>
            <p:cNvPr id="266" name="используется в современных  диетических добавках"/>
            <p:cNvSpPr/>
            <p:nvPr/>
          </p:nvSpPr>
          <p:spPr>
            <a:xfrm>
              <a:off x="0" y="5207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cs-CZ" dirty="0"/>
                <a:t>získala popularitu v posledních letech</a:t>
              </a:r>
              <a:endParaRPr dirty="0"/>
            </a:p>
          </p:txBody>
        </p:sp>
        <p:sp>
          <p:nvSpPr>
            <p:cNvPr id="267" name="Соединение с 3 молекулами  ПНЖК*"/>
            <p:cNvSpPr/>
            <p:nvPr/>
          </p:nvSpPr>
          <p:spPr>
            <a:xfrm>
              <a:off x="0" y="24638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fi-FI" dirty="0"/>
                <a:t>Spojení se 3 molekulami PUFA*</a:t>
              </a:r>
              <a:endParaRPr dirty="0"/>
            </a:p>
          </p:txBody>
        </p:sp>
        <p:pic>
          <p:nvPicPr>
            <p:cNvPr id="268" name="Безымянный-1-30.png" descr="Безымянный-1-30.png"/>
            <p:cNvPicPr>
              <a:picLocks noChangeAspect="1"/>
            </p:cNvPicPr>
            <p:nvPr/>
          </p:nvPicPr>
          <p:blipFill>
            <a:blip r:embed="rId5" cstate="print"/>
            <a:stretch>
              <a:fillRect/>
            </a:stretch>
          </p:blipFill>
          <p:spPr>
            <a:xfrm>
              <a:off x="0" y="1075124"/>
              <a:ext cx="1841502" cy="1082342"/>
            </a:xfrm>
            <a:prstGeom prst="rect">
              <a:avLst/>
            </a:prstGeom>
            <a:ln w="12700" cap="flat">
              <a:noFill/>
              <a:miter lim="400000"/>
            </a:ln>
            <a:effectLst/>
          </p:spPr>
        </p:pic>
      </p:grpSp>
      <p:grpSp>
        <p:nvGrpSpPr>
          <p:cNvPr id="274" name="Группа"/>
          <p:cNvGrpSpPr/>
          <p:nvPr/>
        </p:nvGrpSpPr>
        <p:grpSpPr>
          <a:xfrm>
            <a:off x="406400" y="1384300"/>
            <a:ext cx="1841501" cy="3733800"/>
            <a:chOff x="0" y="0"/>
            <a:chExt cx="1841500" cy="3733800"/>
          </a:xfrm>
        </p:grpSpPr>
        <p:sp>
          <p:nvSpPr>
            <p:cNvPr id="270" name="Природная…"/>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cs-CZ" dirty="0"/>
                <a:t>Přírodní forma triglyceridů</a:t>
              </a:r>
              <a:endParaRPr dirty="0"/>
            </a:p>
          </p:txBody>
        </p:sp>
        <p:sp>
          <p:nvSpPr>
            <p:cNvPr id="271" name="представлена…"/>
            <p:cNvSpPr/>
            <p:nvPr/>
          </p:nvSpPr>
          <p:spPr>
            <a:xfrm>
              <a:off x="0" y="5207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cs-CZ" dirty="0"/>
                <a:t>přítomná v rybím tuku</a:t>
              </a:r>
              <a:endParaRPr dirty="0"/>
            </a:p>
          </p:txBody>
        </p:sp>
        <p:sp>
          <p:nvSpPr>
            <p:cNvPr id="272" name="Соединение с 3 молекулами  различных жирных кислот"/>
            <p:cNvSpPr/>
            <p:nvPr/>
          </p:nvSpPr>
          <p:spPr>
            <a:xfrm>
              <a:off x="0" y="24638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fi-FI" dirty="0"/>
                <a:t>Spojení se 3 různými molekulami</a:t>
              </a:r>
              <a:endParaRPr lang="cs-CZ" dirty="0"/>
            </a:p>
            <a:p>
              <a:pPr>
                <a:defRPr sz="1100">
                  <a:solidFill>
                    <a:srgbClr val="FFFFFF"/>
                  </a:solidFill>
                  <a:latin typeface="Gilroy Regular"/>
                  <a:ea typeface="Gilroy Regular"/>
                  <a:cs typeface="Gilroy Regular"/>
                  <a:sym typeface="Gilroy Regular"/>
                </a:defRPr>
              </a:pPr>
              <a:r>
                <a:rPr lang="fi-FI" dirty="0"/>
                <a:t> mastných kyselin</a:t>
              </a:r>
              <a:endParaRPr dirty="0"/>
            </a:p>
          </p:txBody>
        </p:sp>
        <p:pic>
          <p:nvPicPr>
            <p:cNvPr id="273" name="Безымянный-1-28.png" descr="Безымянный-1-28.png"/>
            <p:cNvPicPr>
              <a:picLocks noChangeAspect="1"/>
            </p:cNvPicPr>
            <p:nvPr/>
          </p:nvPicPr>
          <p:blipFill>
            <a:blip r:embed="rId6" cstate="print"/>
            <a:stretch>
              <a:fillRect/>
            </a:stretch>
          </p:blipFill>
          <p:spPr>
            <a:xfrm>
              <a:off x="0" y="1066439"/>
              <a:ext cx="1841501" cy="1081599"/>
            </a:xfrm>
            <a:prstGeom prst="rect">
              <a:avLst/>
            </a:prstGeom>
            <a:ln w="12700" cap="flat">
              <a:noFill/>
              <a:miter lim="400000"/>
            </a:ln>
            <a:effectLst/>
          </p:spPr>
        </p:pic>
      </p:grpSp>
      <p:grpSp>
        <p:nvGrpSpPr>
          <p:cNvPr id="279" name="Группа"/>
          <p:cNvGrpSpPr/>
          <p:nvPr/>
        </p:nvGrpSpPr>
        <p:grpSpPr>
          <a:xfrm>
            <a:off x="3417921" y="1384300"/>
            <a:ext cx="2277870" cy="2633078"/>
            <a:chOff x="-2" y="0"/>
            <a:chExt cx="2277869" cy="2633077"/>
          </a:xfrm>
        </p:grpSpPr>
        <p:sp>
          <p:nvSpPr>
            <p:cNvPr id="275" name="Синтезированная…"/>
            <p:cNvSpPr txBox="1"/>
            <p:nvPr/>
          </p:nvSpPr>
          <p:spPr>
            <a:xfrm>
              <a:off x="0" y="0"/>
              <a:ext cx="1378582" cy="2000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300">
                  <a:solidFill>
                    <a:srgbClr val="FEE6AF"/>
                  </a:solidFill>
                  <a:latin typeface="Gilroy Bold"/>
                  <a:ea typeface="Gilroy Bold"/>
                  <a:cs typeface="Gilroy Bold"/>
                  <a:sym typeface="Gilroy Bold"/>
                </a:defRPr>
              </a:lvl1pPr>
            </a:lstStyle>
            <a:p>
              <a:r>
                <a:rPr lang="cs-CZ" dirty="0" err="1"/>
                <a:t>Ethylesterová</a:t>
              </a:r>
              <a:r>
                <a:rPr lang="cs-CZ" dirty="0"/>
                <a:t> forma</a:t>
              </a:r>
              <a:endParaRPr dirty="0"/>
            </a:p>
          </p:txBody>
        </p:sp>
        <p:sp>
          <p:nvSpPr>
            <p:cNvPr id="276" name="давно применяется  в диетических добавках"/>
            <p:cNvSpPr txBox="1"/>
            <p:nvPr/>
          </p:nvSpPr>
          <p:spPr>
            <a:xfrm>
              <a:off x="0" y="304800"/>
              <a:ext cx="2277867"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cs-CZ" dirty="0"/>
                <a:t>se již dlouho používá v doplňcích stravy</a:t>
              </a:r>
              <a:endParaRPr dirty="0"/>
            </a:p>
          </p:txBody>
        </p:sp>
        <p:sp>
          <p:nvSpPr>
            <p:cNvPr id="277" name="Соединение с 1 молекулой ПНЖК"/>
            <p:cNvSpPr txBox="1"/>
            <p:nvPr/>
          </p:nvSpPr>
          <p:spPr>
            <a:xfrm>
              <a:off x="0" y="2463800"/>
              <a:ext cx="1590178"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FFFFF"/>
                  </a:solidFill>
                  <a:latin typeface="Gilroy Regular"/>
                  <a:ea typeface="Gilroy Regular"/>
                  <a:cs typeface="Gilroy Regular"/>
                  <a:sym typeface="Gilroy Regular"/>
                </a:defRPr>
              </a:lvl1pPr>
            </a:lstStyle>
            <a:p>
              <a:r>
                <a:rPr lang="cs-CZ" dirty="0"/>
                <a:t>Spojení s 1 molekulou PUFA</a:t>
              </a:r>
              <a:endParaRPr dirty="0"/>
            </a:p>
          </p:txBody>
        </p:sp>
        <p:pic>
          <p:nvPicPr>
            <p:cNvPr id="278" name="Безымянный-1 (2)-23 1.png" descr="Безымянный-1 (2)-23 1.png"/>
            <p:cNvPicPr>
              <a:picLocks noChangeAspect="1"/>
            </p:cNvPicPr>
            <p:nvPr/>
          </p:nvPicPr>
          <p:blipFill>
            <a:blip r:embed="rId7" cstate="print"/>
            <a:srcRect/>
            <a:stretch>
              <a:fillRect/>
            </a:stretch>
          </p:blipFill>
          <p:spPr>
            <a:xfrm>
              <a:off x="-2" y="1301575"/>
              <a:ext cx="1841505" cy="453411"/>
            </a:xfrm>
            <a:prstGeom prst="rect">
              <a:avLst/>
            </a:prstGeom>
            <a:ln w="12700" cap="flat">
              <a:noFill/>
              <a:miter lim="400000"/>
            </a:ln>
            <a:effectLst/>
          </p:spPr>
        </p:pic>
      </p:grpSp>
      <p:sp>
        <p:nvSpPr>
          <p:cNvPr id="280" name="*преимущественно"/>
          <p:cNvSpPr txBox="1"/>
          <p:nvPr/>
        </p:nvSpPr>
        <p:spPr>
          <a:xfrm>
            <a:off x="6616699" y="4787900"/>
            <a:ext cx="509755" cy="126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000">
                <a:solidFill>
                  <a:srgbClr val="FFFFFF"/>
                </a:solidFill>
                <a:latin typeface="Gilroy Regular"/>
                <a:ea typeface="Gilroy Regular"/>
                <a:cs typeface="Gilroy Regular"/>
                <a:sym typeface="Gilroy Regular"/>
              </a:defRPr>
            </a:lvl1pPr>
          </a:lstStyle>
          <a:p>
            <a:r>
              <a:rPr lang="cs-CZ" dirty="0"/>
              <a:t>*většinou</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Безымянный-1_Монтажная область 1 копия.png" descr="Безымянный-1_Монтажная область 1 копия.png"/>
          <p:cNvPicPr>
            <a:picLocks noChangeAspect="1"/>
          </p:cNvPicPr>
          <p:nvPr/>
        </p:nvPicPr>
        <p:blipFill>
          <a:blip r:embed="rId3" cstate="print"/>
          <a:srcRect t="4" b="4"/>
          <a:stretch>
            <a:fillRect/>
          </a:stretch>
        </p:blipFill>
        <p:spPr>
          <a:xfrm>
            <a:off x="0" y="-1"/>
            <a:ext cx="9144000" cy="5143501"/>
          </a:xfrm>
          <a:prstGeom prst="rect">
            <a:avLst/>
          </a:prstGeom>
          <a:ln w="12700">
            <a:miter lim="400000"/>
          </a:ln>
        </p:spPr>
      </p:pic>
      <p:pic>
        <p:nvPicPr>
          <p:cNvPr id="285" name="shutterstock_2119296191.jpg" descr="shutterstock_2119296191.jpg"/>
          <p:cNvPicPr>
            <a:picLocks noChangeAspect="1"/>
          </p:cNvPicPr>
          <p:nvPr/>
        </p:nvPicPr>
        <p:blipFill>
          <a:blip r:embed="rId4" cstate="print"/>
          <a:stretch>
            <a:fillRect/>
          </a:stretch>
        </p:blipFill>
        <p:spPr>
          <a:xfrm>
            <a:off x="0" y="0"/>
            <a:ext cx="9144000" cy="5143500"/>
          </a:xfrm>
          <a:prstGeom prst="rect">
            <a:avLst/>
          </a:prstGeom>
          <a:ln w="12700">
            <a:miter lim="400000"/>
          </a:ln>
        </p:spPr>
      </p:pic>
      <p:sp>
        <p:nvSpPr>
          <p:cNvPr id="286" name="Сквиркл"/>
          <p:cNvSpPr/>
          <p:nvPr/>
        </p:nvSpPr>
        <p:spPr>
          <a:xfrm>
            <a:off x="1460500" y="4762500"/>
            <a:ext cx="1125751" cy="228600"/>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287" name="читать исследование"/>
          <p:cNvSpPr txBox="1"/>
          <p:nvPr/>
        </p:nvSpPr>
        <p:spPr>
          <a:xfrm>
            <a:off x="1568004" y="4813300"/>
            <a:ext cx="867225" cy="126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5"/>
              </a:defRPr>
            </a:lvl1pPr>
          </a:lstStyle>
          <a:p>
            <a:r>
              <a:rPr lang="cs-CZ" dirty="0">
                <a:hlinkClick r:id="rId5"/>
              </a:rPr>
              <a:t>přečtěte si studii</a:t>
            </a:r>
            <a:endParaRPr dirty="0">
              <a:hlinkClick r:id="rId5"/>
            </a:endParaRPr>
          </a:p>
        </p:txBody>
      </p:sp>
      <p:sp>
        <p:nvSpPr>
          <p:cNvPr id="288" name="Триглицеридная форма  ЭПК и ДГК более привычна  для организма, поэтому пищеварительным ферментам легче работать с ней."/>
          <p:cNvSpPr txBox="1"/>
          <p:nvPr/>
        </p:nvSpPr>
        <p:spPr>
          <a:xfrm>
            <a:off x="406400" y="1790700"/>
            <a:ext cx="6393442"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1500">
                <a:solidFill>
                  <a:srgbClr val="091F63"/>
                </a:solidFill>
                <a:latin typeface="Gilroy Regular"/>
                <a:ea typeface="Gilroy Regular"/>
                <a:cs typeface="Gilroy Regular"/>
                <a:sym typeface="Gilroy Regular"/>
              </a:defRPr>
            </a:pPr>
            <a:r>
              <a:rPr lang="cs-CZ" dirty="0"/>
              <a:t>Proto je pro tělo přijatelnější a trávicí enzymy s ní snáze </a:t>
            </a:r>
            <a:r>
              <a:rPr lang="cs-CZ" dirty="0" err="1"/>
              <a:t>pracují.Obzvlášť</a:t>
            </a:r>
            <a:r>
              <a:rPr lang="cs-CZ" dirty="0"/>
              <a:t> důležité je to pro lidi, kteří s doplňky Omega-3 PUFA začínají.</a:t>
            </a:r>
            <a:endParaRPr dirty="0"/>
          </a:p>
        </p:txBody>
      </p:sp>
      <p:sp>
        <p:nvSpPr>
          <p:cNvPr id="289" name="Восстановленная триглицеридная форма —  лучший способ повысить концентрацию  ЭПК и ДГК"/>
          <p:cNvSpPr txBox="1"/>
          <p:nvPr/>
        </p:nvSpPr>
        <p:spPr>
          <a:xfrm>
            <a:off x="406399" y="414841"/>
            <a:ext cx="6056145"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091F63"/>
                </a:solidFill>
                <a:latin typeface="Gilroy Bold"/>
                <a:ea typeface="Gilroy Bold"/>
                <a:cs typeface="Gilroy Bold"/>
                <a:sym typeface="Gilroy Bold"/>
              </a:defRPr>
            </a:pPr>
            <a:r>
              <a:rPr lang="cs-CZ" dirty="0"/>
              <a:t>Redukovaná triglyceridová forma omega-3 </a:t>
            </a:r>
          </a:p>
          <a:p>
            <a:pPr>
              <a:lnSpc>
                <a:spcPct val="90000"/>
              </a:lnSpc>
              <a:defRPr sz="2700">
                <a:solidFill>
                  <a:srgbClr val="091F63"/>
                </a:solidFill>
                <a:latin typeface="Gilroy Bold"/>
                <a:ea typeface="Gilroy Bold"/>
                <a:cs typeface="Gilroy Bold"/>
                <a:sym typeface="Gilroy Bold"/>
              </a:defRPr>
            </a:pPr>
            <a:r>
              <a:rPr lang="cs-CZ" dirty="0"/>
              <a:t>je svou strukturou blízká té přirozené</a:t>
            </a:r>
            <a:endParaRPr dirty="0"/>
          </a:p>
        </p:txBody>
      </p:sp>
      <p:sp>
        <p:nvSpPr>
          <p:cNvPr id="290" name="Триглицеридная форма  ЭПК и ДГК более привычна  для организма, поэтому пищеварительным ферментам легче работать с ней."/>
          <p:cNvSpPr txBox="1"/>
          <p:nvPr/>
        </p:nvSpPr>
        <p:spPr>
          <a:xfrm>
            <a:off x="4653697" y="2252365"/>
            <a:ext cx="639344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000">
                <a:solidFill>
                  <a:srgbClr val="091F63"/>
                </a:solidFill>
                <a:latin typeface="Gilroy Regular"/>
                <a:ea typeface="Gilroy Regular"/>
                <a:cs typeface="Gilroy Regular"/>
                <a:sym typeface="Gilroy Regular"/>
              </a:defRPr>
            </a:lvl1pPr>
          </a:lstStyle>
          <a:p>
            <a:r>
              <a:rPr dirty="0"/>
              <a:t>[8,9] </a:t>
            </a:r>
          </a:p>
        </p:txBody>
      </p:sp>
      <p:grpSp>
        <p:nvGrpSpPr>
          <p:cNvPr id="293" name="Группа"/>
          <p:cNvGrpSpPr/>
          <p:nvPr/>
        </p:nvGrpSpPr>
        <p:grpSpPr>
          <a:xfrm>
            <a:off x="406399" y="4795520"/>
            <a:ext cx="8407401" cy="158275"/>
            <a:chOff x="0" y="0"/>
            <a:chExt cx="8407400" cy="158274"/>
          </a:xfrm>
        </p:grpSpPr>
        <p:sp>
          <p:nvSpPr>
            <p:cNvPr id="291" name="O!Mega-3 TG"/>
            <p:cNvSpPr txBox="1"/>
            <p:nvPr/>
          </p:nvSpPr>
          <p:spPr>
            <a:xfrm>
              <a:off x="0" y="0"/>
              <a:ext cx="97114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292" name="Безымянный-1-44.png" descr="Безымянный-1-44.png"/>
            <p:cNvPicPr>
              <a:picLocks noChangeAspect="1"/>
            </p:cNvPicPr>
            <p:nvPr/>
          </p:nvPicPr>
          <p:blipFill>
            <a:blip r:embed="rId6" cstate="print"/>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shutt.jpg" descr="shutt.jpg"/>
          <p:cNvPicPr>
            <a:picLocks noChangeAspect="1"/>
          </p:cNvPicPr>
          <p:nvPr/>
        </p:nvPicPr>
        <p:blipFill>
          <a:blip r:embed="rId3" cstate="print"/>
          <a:srcRect l="640" t="6181" r="7170" b="1628"/>
          <a:stretch>
            <a:fillRect/>
          </a:stretch>
        </p:blipFill>
        <p:spPr>
          <a:xfrm>
            <a:off x="0" y="-1"/>
            <a:ext cx="9144000" cy="5143501"/>
          </a:xfrm>
          <a:prstGeom prst="rect">
            <a:avLst/>
          </a:prstGeom>
          <a:ln w="12700">
            <a:miter lim="400000"/>
          </a:ln>
        </p:spPr>
      </p:pic>
      <p:sp>
        <p:nvSpPr>
          <p:cNvPr id="298"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299" name="Объединяя инновации  и лучшие традиции  заботы о здоровье"/>
          <p:cNvSpPr txBox="1"/>
          <p:nvPr/>
        </p:nvSpPr>
        <p:spPr>
          <a:xfrm>
            <a:off x="436033" y="660400"/>
            <a:ext cx="4067728"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000">
                <a:solidFill>
                  <a:srgbClr val="001F67"/>
                </a:solidFill>
                <a:latin typeface="Gilroy Bold"/>
                <a:ea typeface="Gilroy Bold"/>
                <a:cs typeface="Gilroy Bold"/>
                <a:sym typeface="Gilroy Bold"/>
              </a:defRPr>
            </a:pPr>
            <a:r>
              <a:rPr lang="cs-CZ" dirty="0"/>
              <a:t>Spojením inovací a nejlepších tradic v péči o zdraví jsme vytvořili pro vás</a:t>
            </a:r>
            <a:endParaRPr lang="en-GB" dirty="0"/>
          </a:p>
          <a:p>
            <a:pPr>
              <a:lnSpc>
                <a:spcPct val="90000"/>
              </a:lnSpc>
              <a:defRPr sz="2000">
                <a:solidFill>
                  <a:srgbClr val="001F67"/>
                </a:solidFill>
                <a:latin typeface="Gilroy Bold"/>
                <a:ea typeface="Gilroy Bold"/>
                <a:cs typeface="Gilroy Bold"/>
                <a:sym typeface="Gilroy Bold"/>
              </a:defRPr>
            </a:pPr>
            <a:r>
              <a:rPr lang="cs-CZ" dirty="0"/>
              <a:t>O!Mega-3 TG - produkt pro účinnou podporu srdce, cév a zraku</a:t>
            </a:r>
            <a:endParaRPr dirty="0"/>
          </a:p>
        </p:txBody>
      </p:sp>
      <p:pic>
        <p:nvPicPr>
          <p:cNvPr id="300" name="CCI_logo_new_Монтажная область 1.png" descr="CCI_logo_new_Монтажная область 1.png"/>
          <p:cNvPicPr>
            <a:picLocks noChangeAspect="1"/>
          </p:cNvPicPr>
          <p:nvPr/>
        </p:nvPicPr>
        <p:blipFill>
          <a:blip r:embed="rId4" cstate="print"/>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Slide 16_9 - 6.jpg" descr="Slide 16_9 - 6.jpg"/>
          <p:cNvPicPr>
            <a:picLocks noChangeAspect="1"/>
          </p:cNvPicPr>
          <p:nvPr/>
        </p:nvPicPr>
        <p:blipFill>
          <a:blip r:embed="rId3" cstate="print"/>
          <a:stretch>
            <a:fillRect/>
          </a:stretch>
        </p:blipFill>
        <p:spPr>
          <a:xfrm>
            <a:off x="0" y="0"/>
            <a:ext cx="9144000" cy="5143500"/>
          </a:xfrm>
          <a:prstGeom prst="rect">
            <a:avLst/>
          </a:prstGeom>
          <a:ln w="12700">
            <a:miter lim="400000"/>
          </a:ln>
        </p:spPr>
      </p:pic>
      <p:pic>
        <p:nvPicPr>
          <p:cNvPr id="305" name="shutterstock_2079638494.jpg" descr="shutterstock_2079638494.jpg"/>
          <p:cNvPicPr>
            <a:picLocks noChangeAspect="1"/>
          </p:cNvPicPr>
          <p:nvPr/>
        </p:nvPicPr>
        <p:blipFill>
          <a:blip r:embed="rId4" cstate="print"/>
          <a:srcRect t="3613" b="3613"/>
          <a:stretch>
            <a:fillRect/>
          </a:stretch>
        </p:blipFill>
        <p:spPr>
          <a:xfrm>
            <a:off x="-1307" y="1586"/>
            <a:ext cx="9144002" cy="5156203"/>
          </a:xfrm>
          <a:prstGeom prst="rect">
            <a:avLst/>
          </a:prstGeom>
          <a:ln w="12700">
            <a:miter lim="400000"/>
          </a:ln>
        </p:spPr>
      </p:pic>
      <p:grpSp>
        <p:nvGrpSpPr>
          <p:cNvPr id="308" name="М"/>
          <p:cNvGrpSpPr/>
          <p:nvPr/>
        </p:nvGrpSpPr>
        <p:grpSpPr>
          <a:xfrm>
            <a:off x="-273050" y="-266700"/>
            <a:ext cx="9690100" cy="5651500"/>
            <a:chOff x="0" y="0"/>
            <a:chExt cx="9690100" cy="5651500"/>
          </a:xfrm>
        </p:grpSpPr>
        <p:sp>
          <p:nvSpPr>
            <p:cNvPr id="306" name="Прямоугольник"/>
            <p:cNvSpPr/>
            <p:nvPr/>
          </p:nvSpPr>
          <p:spPr>
            <a:xfrm>
              <a:off x="0" y="0"/>
              <a:ext cx="9690100" cy="5651500"/>
            </a:xfrm>
            <a:prstGeom prst="rect">
              <a:avLst/>
            </a:prstGeom>
            <a:solidFill>
              <a:srgbClr val="000000">
                <a:alpha val="47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07" name="М"/>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М</a:t>
              </a:r>
            </a:p>
          </p:txBody>
        </p:sp>
      </p:grpSp>
      <p:pic>
        <p:nvPicPr>
          <p:cNvPr id="309" name="CCI_logo_new_Монтажная область 1.png" descr="CCI_logo_new_Монтажная область 1.png"/>
          <p:cNvPicPr>
            <a:picLocks noChangeAspect="1"/>
          </p:cNvPicPr>
          <p:nvPr/>
        </p:nvPicPr>
        <p:blipFill>
          <a:blip r:embed="rId5" cstate="print"/>
          <a:stretch>
            <a:fillRect/>
          </a:stretch>
        </p:blipFill>
        <p:spPr>
          <a:xfrm>
            <a:off x="8013700" y="4782532"/>
            <a:ext cx="812800" cy="203778"/>
          </a:xfrm>
          <a:prstGeom prst="rect">
            <a:avLst/>
          </a:prstGeom>
          <a:ln w="12700">
            <a:miter lim="400000"/>
          </a:ln>
        </p:spPr>
      </p:pic>
      <p:sp>
        <p:nvSpPr>
          <p:cNvPr id="310"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11" name="O!Mega-3 TG"/>
          <p:cNvSpPr txBox="1"/>
          <p:nvPr/>
        </p:nvSpPr>
        <p:spPr>
          <a:xfrm>
            <a:off x="406400" y="406400"/>
            <a:ext cx="2169199" cy="337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t>O!Mega-3 TG</a:t>
            </a:r>
          </a:p>
        </p:txBody>
      </p:sp>
      <p:sp>
        <p:nvSpPr>
          <p:cNvPr id="312" name="Содержание активных веществ в 1 капсуле"/>
          <p:cNvSpPr txBox="1"/>
          <p:nvPr/>
        </p:nvSpPr>
        <p:spPr>
          <a:xfrm>
            <a:off x="406399" y="977900"/>
            <a:ext cx="2425344"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Regular"/>
                <a:ea typeface="Gilroy Regular"/>
                <a:cs typeface="Gilroy Regular"/>
                <a:sym typeface="Gilroy Regular"/>
              </a:defRPr>
            </a:lvl1pPr>
          </a:lstStyle>
          <a:p>
            <a:r>
              <a:rPr lang="cs-CZ" dirty="0"/>
              <a:t>Obsah účinných látek v 1 kapsli</a:t>
            </a:r>
            <a:endParaRPr dirty="0"/>
          </a:p>
        </p:txBody>
      </p:sp>
      <p:pic>
        <p:nvPicPr>
          <p:cNvPr id="313" name="Безымянный-1-14.png" descr="Безымянный-1-14.png"/>
          <p:cNvPicPr>
            <a:picLocks noChangeAspect="1"/>
          </p:cNvPicPr>
          <p:nvPr/>
        </p:nvPicPr>
        <p:blipFill>
          <a:blip r:embed="rId6" cstate="print"/>
          <a:srcRect t="1392" b="1391"/>
          <a:stretch>
            <a:fillRect/>
          </a:stretch>
        </p:blipFill>
        <p:spPr>
          <a:xfrm>
            <a:off x="3072857" y="3009898"/>
            <a:ext cx="1388037" cy="254003"/>
          </a:xfrm>
          <a:prstGeom prst="rect">
            <a:avLst/>
          </a:prstGeom>
          <a:ln w="12700">
            <a:miter lim="400000"/>
          </a:ln>
        </p:spPr>
      </p:pic>
      <p:pic>
        <p:nvPicPr>
          <p:cNvPr id="314" name="Безымянный-1-12.png" descr="Безымянный-1-12.png"/>
          <p:cNvPicPr>
            <a:picLocks noChangeAspect="1"/>
          </p:cNvPicPr>
          <p:nvPr/>
        </p:nvPicPr>
        <p:blipFill>
          <a:blip r:embed="rId7" cstate="print"/>
          <a:srcRect t="715" b="715"/>
          <a:stretch>
            <a:fillRect/>
          </a:stretch>
        </p:blipFill>
        <p:spPr>
          <a:xfrm>
            <a:off x="1348756" y="2965449"/>
            <a:ext cx="1523851" cy="342902"/>
          </a:xfrm>
          <a:prstGeom prst="rect">
            <a:avLst/>
          </a:prstGeom>
          <a:ln w="12700">
            <a:miter lim="400000"/>
          </a:ln>
        </p:spPr>
      </p:pic>
      <p:sp>
        <p:nvSpPr>
          <p:cNvPr id="315" name="ЭПК  — 360 мг"/>
          <p:cNvSpPr txBox="1"/>
          <p:nvPr/>
        </p:nvSpPr>
        <p:spPr>
          <a:xfrm>
            <a:off x="1582617" y="3031616"/>
            <a:ext cx="1030730"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cs-CZ" dirty="0"/>
              <a:t>EPA - 360 mg</a:t>
            </a:r>
            <a:endParaRPr dirty="0"/>
          </a:p>
        </p:txBody>
      </p:sp>
      <p:sp>
        <p:nvSpPr>
          <p:cNvPr id="316" name="как в ~ 92 г лосося  свободного вылова на пару"/>
          <p:cNvSpPr txBox="1"/>
          <p:nvPr/>
        </p:nvSpPr>
        <p:spPr>
          <a:xfrm>
            <a:off x="4625358" y="2908299"/>
            <a:ext cx="3674083"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lang="cs-CZ" dirty="0"/>
              <a:t>jako u ~92 g dušeného lososa z volného výběhu</a:t>
            </a:r>
            <a:endParaRPr dirty="0"/>
          </a:p>
        </p:txBody>
      </p:sp>
      <p:sp>
        <p:nvSpPr>
          <p:cNvPr id="317" name="как в ~ 201 г лосося  свободного вылова на пару"/>
          <p:cNvSpPr txBox="1"/>
          <p:nvPr/>
        </p:nvSpPr>
        <p:spPr>
          <a:xfrm>
            <a:off x="4660982" y="3721098"/>
            <a:ext cx="3674083"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i="1">
                <a:solidFill>
                  <a:srgbClr val="FFFFFF"/>
                </a:solidFill>
                <a:latin typeface="Gilroy Regular"/>
                <a:ea typeface="Gilroy Regular"/>
                <a:cs typeface="Gilroy Regular"/>
                <a:sym typeface="Gilroy Regular"/>
              </a:defRPr>
            </a:pPr>
            <a:r>
              <a:rPr lang="cs-CZ" dirty="0"/>
              <a:t>jako u ~201 g dušeného lososa z volného chovu</a:t>
            </a:r>
            <a:endParaRPr dirty="0"/>
          </a:p>
        </p:txBody>
      </p:sp>
      <p:pic>
        <p:nvPicPr>
          <p:cNvPr id="318" name="Безымянный-1-14.png" descr="Безымянный-1-14.png"/>
          <p:cNvPicPr>
            <a:picLocks noChangeAspect="1"/>
          </p:cNvPicPr>
          <p:nvPr/>
        </p:nvPicPr>
        <p:blipFill>
          <a:blip r:embed="rId6" cstate="print"/>
          <a:srcRect t="1392" b="1391"/>
          <a:stretch>
            <a:fillRect/>
          </a:stretch>
        </p:blipFill>
        <p:spPr>
          <a:xfrm>
            <a:off x="3072857" y="3822698"/>
            <a:ext cx="1388038" cy="254003"/>
          </a:xfrm>
          <a:prstGeom prst="rect">
            <a:avLst/>
          </a:prstGeom>
          <a:ln w="12700">
            <a:miter lim="400000"/>
          </a:ln>
        </p:spPr>
      </p:pic>
      <p:sp>
        <p:nvSpPr>
          <p:cNvPr id="319" name="ДГК — 240 мг"/>
          <p:cNvSpPr txBox="1"/>
          <p:nvPr/>
        </p:nvSpPr>
        <p:spPr>
          <a:xfrm>
            <a:off x="1582617" y="3729061"/>
            <a:ext cx="1075615"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cs-CZ" dirty="0"/>
              <a:t>DHA - 240 mg</a:t>
            </a:r>
            <a:endParaRPr dirty="0"/>
          </a:p>
        </p:txBody>
      </p:sp>
      <p:pic>
        <p:nvPicPr>
          <p:cNvPr id="320" name="Безымянный-1-12.png" descr="Безымянный-1-12.png"/>
          <p:cNvPicPr>
            <a:picLocks noChangeAspect="1"/>
          </p:cNvPicPr>
          <p:nvPr/>
        </p:nvPicPr>
        <p:blipFill>
          <a:blip r:embed="rId7" cstate="print"/>
          <a:srcRect t="715" b="715"/>
          <a:stretch>
            <a:fillRect/>
          </a:stretch>
        </p:blipFill>
        <p:spPr>
          <a:xfrm>
            <a:off x="1341763" y="3690619"/>
            <a:ext cx="1523851" cy="342902"/>
          </a:xfrm>
          <a:prstGeom prst="rect">
            <a:avLst/>
          </a:prstGeom>
          <a:ln w="12700">
            <a:miter lim="400000"/>
          </a:ln>
        </p:spPr>
      </p:pic>
      <p:grpSp>
        <p:nvGrpSpPr>
          <p:cNvPr id="324" name="Группа"/>
          <p:cNvGrpSpPr/>
          <p:nvPr/>
        </p:nvGrpSpPr>
        <p:grpSpPr>
          <a:xfrm>
            <a:off x="660400" y="1708952"/>
            <a:ext cx="2797909" cy="879061"/>
            <a:chOff x="0" y="0"/>
            <a:chExt cx="2797908" cy="879060"/>
          </a:xfrm>
        </p:grpSpPr>
        <p:sp>
          <p:nvSpPr>
            <p:cNvPr id="321" name="Рыбный жир — 1000 мг"/>
            <p:cNvSpPr txBox="1"/>
            <p:nvPr/>
          </p:nvSpPr>
          <p:spPr>
            <a:xfrm>
              <a:off x="396257" y="30947"/>
              <a:ext cx="1492396"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lang="cs-CZ" dirty="0"/>
                <a:t>Rybí olej - 1000 mg</a:t>
              </a:r>
              <a:endParaRPr dirty="0"/>
            </a:p>
          </p:txBody>
        </p:sp>
        <p:sp>
          <p:nvSpPr>
            <p:cNvPr id="322" name="Омега-3 — 650 мг, в том числе:"/>
            <p:cNvSpPr txBox="1"/>
            <p:nvPr/>
          </p:nvSpPr>
          <p:spPr>
            <a:xfrm>
              <a:off x="688357" y="640547"/>
              <a:ext cx="2109551"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lang="cs-CZ" dirty="0"/>
                <a:t>Omega-3 - 650 mg, včetně:</a:t>
              </a:r>
              <a:endParaRPr dirty="0"/>
            </a:p>
          </p:txBody>
        </p:sp>
        <p:pic>
          <p:nvPicPr>
            <p:cNvPr id="323" name="Безымянный-1-46.png" descr="Безымянный-1-46.png"/>
            <p:cNvPicPr>
              <a:picLocks noChangeAspect="1"/>
            </p:cNvPicPr>
            <p:nvPr/>
          </p:nvPicPr>
          <p:blipFill>
            <a:blip r:embed="rId8" cstate="print"/>
            <a:srcRect t="312"/>
            <a:stretch>
              <a:fillRect/>
            </a:stretch>
          </p:blipFill>
          <p:spPr>
            <a:xfrm>
              <a:off x="0" y="0"/>
              <a:ext cx="578116" cy="879060"/>
            </a:xfrm>
            <a:prstGeom prst="rect">
              <a:avLst/>
            </a:prstGeom>
            <a:ln w="12700" cap="flat">
              <a:noFill/>
              <a:miter lim="400000"/>
            </a:ln>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Slide 16_9 - 6.jpg" descr="Slide 16_9 - 6.jpg"/>
          <p:cNvPicPr>
            <a:picLocks noChangeAspect="1"/>
          </p:cNvPicPr>
          <p:nvPr/>
        </p:nvPicPr>
        <p:blipFill>
          <a:blip r:embed="rId3" cstate="print"/>
          <a:stretch>
            <a:fillRect/>
          </a:stretch>
        </p:blipFill>
        <p:spPr>
          <a:xfrm>
            <a:off x="0" y="0"/>
            <a:ext cx="9144000" cy="5143500"/>
          </a:xfrm>
          <a:prstGeom prst="rect">
            <a:avLst/>
          </a:prstGeom>
          <a:ln w="12700">
            <a:miter lim="400000"/>
          </a:ln>
        </p:spPr>
      </p:pic>
      <p:pic>
        <p:nvPicPr>
          <p:cNvPr id="329" name="shutterstock_1444306760.jpg" descr="shutterstock_1444306760.jpg"/>
          <p:cNvPicPr>
            <a:picLocks noChangeAspect="1"/>
          </p:cNvPicPr>
          <p:nvPr/>
        </p:nvPicPr>
        <p:blipFill>
          <a:blip r:embed="rId4" cstate="print"/>
          <a:srcRect t="15420" b="6"/>
          <a:stretch>
            <a:fillRect/>
          </a:stretch>
        </p:blipFill>
        <p:spPr>
          <a:xfrm rot="10800000" flipH="1">
            <a:off x="-1307" y="1587"/>
            <a:ext cx="9144002" cy="5156202"/>
          </a:xfrm>
          <a:prstGeom prst="rect">
            <a:avLst/>
          </a:prstGeom>
          <a:ln w="12700">
            <a:miter lim="400000"/>
          </a:ln>
        </p:spPr>
      </p:pic>
      <p:grpSp>
        <p:nvGrpSpPr>
          <p:cNvPr id="332" name="ZZZZ"/>
          <p:cNvGrpSpPr/>
          <p:nvPr/>
        </p:nvGrpSpPr>
        <p:grpSpPr>
          <a:xfrm>
            <a:off x="-273050" y="-254000"/>
            <a:ext cx="9690100" cy="5651500"/>
            <a:chOff x="0" y="0"/>
            <a:chExt cx="9690100" cy="5651500"/>
          </a:xfrm>
        </p:grpSpPr>
        <p:sp>
          <p:nvSpPr>
            <p:cNvPr id="330" name="Прямоугольник"/>
            <p:cNvSpPr/>
            <p:nvPr/>
          </p:nvSpPr>
          <p:spPr>
            <a:xfrm>
              <a:off x="0" y="0"/>
              <a:ext cx="9690100" cy="5651500"/>
            </a:xfrm>
            <a:prstGeom prst="rect">
              <a:avLst/>
            </a:prstGeom>
            <a:solidFill>
              <a:srgbClr val="000000">
                <a:alpha val="40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31" name="ZZZZ"/>
            <p:cNvSpPr txBox="1"/>
            <p:nvPr/>
          </p:nvSpPr>
          <p:spPr>
            <a:xfrm>
              <a:off x="0" y="0"/>
              <a:ext cx="9690100" cy="19738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r>
                <a:t>ZZZZ</a:t>
              </a:r>
            </a:p>
          </p:txBody>
        </p:sp>
      </p:grpSp>
      <p:pic>
        <p:nvPicPr>
          <p:cNvPr id="333" name="CCI_logo_new_Монтажная область 1.png" descr="CCI_logo_new_Монтажная область 1.png"/>
          <p:cNvPicPr>
            <a:picLocks noChangeAspect="1"/>
          </p:cNvPicPr>
          <p:nvPr/>
        </p:nvPicPr>
        <p:blipFill>
          <a:blip r:embed="rId5" cstate="print"/>
          <a:stretch>
            <a:fillRect/>
          </a:stretch>
        </p:blipFill>
        <p:spPr>
          <a:xfrm>
            <a:off x="8013700" y="4782532"/>
            <a:ext cx="812800" cy="203778"/>
          </a:xfrm>
          <a:prstGeom prst="rect">
            <a:avLst/>
          </a:prstGeom>
          <a:ln w="12700">
            <a:miter lim="400000"/>
          </a:ln>
        </p:spPr>
      </p:pic>
      <p:sp>
        <p:nvSpPr>
          <p:cNvPr id="334" name="O!Mega-3 TG: та самая — восстановленная…"/>
          <p:cNvSpPr txBox="1"/>
          <p:nvPr/>
        </p:nvSpPr>
        <p:spPr>
          <a:xfrm>
            <a:off x="406399" y="406400"/>
            <a:ext cx="7079185" cy="722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t>O!Mega-3 TG: та самая — восстановленная</a:t>
            </a:r>
          </a:p>
          <a:p>
            <a:pPr>
              <a:lnSpc>
                <a:spcPct val="90000"/>
              </a:lnSpc>
              <a:defRPr sz="2700">
                <a:solidFill>
                  <a:srgbClr val="FFFFFF"/>
                </a:solidFill>
                <a:latin typeface="Gilroy Bold"/>
                <a:ea typeface="Gilroy Bold"/>
                <a:cs typeface="Gilroy Bold"/>
                <a:sym typeface="Gilroy Bold"/>
              </a:defRPr>
            </a:pPr>
            <a:r>
              <a:t>триглицеридная форма</a:t>
            </a:r>
          </a:p>
        </p:txBody>
      </p:sp>
      <p:sp>
        <p:nvSpPr>
          <p:cNvPr id="335"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342" name="Группа"/>
          <p:cNvGrpSpPr/>
          <p:nvPr/>
        </p:nvGrpSpPr>
        <p:grpSpPr>
          <a:xfrm>
            <a:off x="1493766" y="1714499"/>
            <a:ext cx="6156469" cy="2086688"/>
            <a:chOff x="0" y="0"/>
            <a:chExt cx="6156468" cy="2086687"/>
          </a:xfrm>
        </p:grpSpPr>
        <p:grpSp>
          <p:nvGrpSpPr>
            <p:cNvPr id="338" name="Группа"/>
            <p:cNvGrpSpPr/>
            <p:nvPr/>
          </p:nvGrpSpPr>
          <p:grpSpPr>
            <a:xfrm>
              <a:off x="3368995" y="-1"/>
              <a:ext cx="2787474" cy="1858089"/>
              <a:chOff x="0" y="0"/>
              <a:chExt cx="2787473" cy="1858087"/>
            </a:xfrm>
          </p:grpSpPr>
          <p:sp>
            <p:nvSpPr>
              <p:cNvPr id="336" name="Форма, близкая к природной"/>
              <p:cNvSpPr txBox="1"/>
              <p:nvPr/>
            </p:nvSpPr>
            <p:spPr>
              <a:xfrm>
                <a:off x="0" y="1667587"/>
                <a:ext cx="2787474" cy="1905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500">
                    <a:solidFill>
                      <a:srgbClr val="FFFFFF"/>
                    </a:solidFill>
                    <a:latin typeface="Gilroy Regular"/>
                    <a:ea typeface="Gilroy Regular"/>
                    <a:cs typeface="Gilroy Regular"/>
                    <a:sym typeface="Gilroy Regular"/>
                  </a:defRPr>
                </a:lvl1pPr>
              </a:lstStyle>
              <a:p>
                <a:r>
                  <a:t>Форма, близкая к природной</a:t>
                </a:r>
              </a:p>
            </p:txBody>
          </p:sp>
          <p:pic>
            <p:nvPicPr>
              <p:cNvPr id="337" name="Безымянный-1 (1)-09.png" descr="Безымянный-1 (1)-09.png"/>
              <p:cNvPicPr>
                <a:picLocks noChangeAspect="1"/>
              </p:cNvPicPr>
              <p:nvPr/>
            </p:nvPicPr>
            <p:blipFill>
              <a:blip r:embed="rId6" cstate="print"/>
              <a:stretch>
                <a:fillRect/>
              </a:stretch>
            </p:blipFill>
            <p:spPr>
              <a:xfrm>
                <a:off x="626646" y="0"/>
                <a:ext cx="1534182" cy="1534182"/>
              </a:xfrm>
              <a:prstGeom prst="rect">
                <a:avLst/>
              </a:prstGeom>
              <a:ln w="12700" cap="flat">
                <a:noFill/>
                <a:miter lim="400000"/>
              </a:ln>
              <a:effectLst/>
            </p:spPr>
          </p:pic>
        </p:grpSp>
        <p:grpSp>
          <p:nvGrpSpPr>
            <p:cNvPr id="341" name="Группа"/>
            <p:cNvGrpSpPr/>
            <p:nvPr/>
          </p:nvGrpSpPr>
          <p:grpSpPr>
            <a:xfrm>
              <a:off x="0" y="1"/>
              <a:ext cx="2648596" cy="2086687"/>
              <a:chOff x="0" y="0"/>
              <a:chExt cx="2648595" cy="2086686"/>
            </a:xfrm>
          </p:grpSpPr>
          <p:sp>
            <p:nvSpPr>
              <p:cNvPr id="339" name="Повышенная концентрация  ЭПК и ДГК в продукте"/>
              <p:cNvSpPr txBox="1"/>
              <p:nvPr/>
            </p:nvSpPr>
            <p:spPr>
              <a:xfrm>
                <a:off x="0" y="1667586"/>
                <a:ext cx="2648596" cy="4191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1500">
                    <a:solidFill>
                      <a:srgbClr val="FFFFFF"/>
                    </a:solidFill>
                    <a:latin typeface="Gilroy Regular"/>
                    <a:ea typeface="Gilroy Regular"/>
                    <a:cs typeface="Gilroy Regular"/>
                    <a:sym typeface="Gilroy Regular"/>
                  </a:defRPr>
                </a:pPr>
                <a:r>
                  <a:t>Повышенная концентрация </a:t>
                </a:r>
                <a:br/>
                <a:r>
                  <a:t>ЭПК и ДГК в продукте</a:t>
                </a:r>
              </a:p>
            </p:txBody>
          </p:sp>
          <p:pic>
            <p:nvPicPr>
              <p:cNvPr id="340" name="Безымянный-1-16.png" descr="Безымянный-1-16.png"/>
              <p:cNvPicPr>
                <a:picLocks noChangeAspect="1"/>
              </p:cNvPicPr>
              <p:nvPr/>
            </p:nvPicPr>
            <p:blipFill>
              <a:blip r:embed="rId7" cstate="print"/>
              <a:stretch>
                <a:fillRect/>
              </a:stretch>
            </p:blipFill>
            <p:spPr>
              <a:xfrm>
                <a:off x="557207" y="0"/>
                <a:ext cx="1534182" cy="1534181"/>
              </a:xfrm>
              <a:prstGeom prst="rect">
                <a:avLst/>
              </a:prstGeom>
              <a:ln w="12700" cap="flat">
                <a:noFill/>
                <a:miter lim="400000"/>
              </a:ln>
              <a:effectLst/>
            </p:spPr>
          </p:pic>
        </p:gr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Slide 16_9 - 6.jpg" descr="Slide 16_9 - 6.jpg"/>
          <p:cNvPicPr>
            <a:picLocks noChangeAspect="1"/>
          </p:cNvPicPr>
          <p:nvPr/>
        </p:nvPicPr>
        <p:blipFill>
          <a:blip r:embed="rId3" cstate="print"/>
          <a:stretch>
            <a:fillRect/>
          </a:stretch>
        </p:blipFill>
        <p:spPr>
          <a:xfrm>
            <a:off x="0" y="0"/>
            <a:ext cx="9144000" cy="5143500"/>
          </a:xfrm>
          <a:prstGeom prst="rect">
            <a:avLst/>
          </a:prstGeom>
          <a:ln w="12700">
            <a:miter lim="400000"/>
          </a:ln>
        </p:spPr>
      </p:pic>
      <p:pic>
        <p:nvPicPr>
          <p:cNvPr id="347" name="pexels-garrison-gao-8903205.jpg" descr="pexels-garrison-gao-8903205.jpg"/>
          <p:cNvPicPr>
            <a:picLocks noChangeAspect="1"/>
          </p:cNvPicPr>
          <p:nvPr/>
        </p:nvPicPr>
        <p:blipFill>
          <a:blip r:embed="rId4" cstate="print"/>
          <a:srcRect t="31205" b="31205"/>
          <a:stretch>
            <a:fillRect/>
          </a:stretch>
        </p:blipFill>
        <p:spPr>
          <a:xfrm rot="10800000" flipH="1">
            <a:off x="-1307" y="1586"/>
            <a:ext cx="9144002" cy="5156202"/>
          </a:xfrm>
          <a:prstGeom prst="rect">
            <a:avLst/>
          </a:prstGeom>
          <a:ln w="12700">
            <a:miter lim="400000"/>
          </a:ln>
        </p:spPr>
      </p:pic>
      <p:sp>
        <p:nvSpPr>
          <p:cNvPr id="348" name="Прямоугольник"/>
          <p:cNvSpPr/>
          <p:nvPr/>
        </p:nvSpPr>
        <p:spPr>
          <a:xfrm>
            <a:off x="-273050" y="-215900"/>
            <a:ext cx="9690100" cy="5651500"/>
          </a:xfrm>
          <a:prstGeom prst="rect">
            <a:avLst/>
          </a:prstGeom>
          <a:solidFill>
            <a:srgbClr val="000000">
              <a:alpha val="46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pic>
        <p:nvPicPr>
          <p:cNvPr id="351" name="CCI_logo_new_Монтажная область 1.png" descr="CCI_logo_new_Монтажная область 1.png"/>
          <p:cNvPicPr>
            <a:picLocks noChangeAspect="1"/>
          </p:cNvPicPr>
          <p:nvPr/>
        </p:nvPicPr>
        <p:blipFill>
          <a:blip r:embed="rId5" cstate="print"/>
          <a:stretch>
            <a:fillRect/>
          </a:stretch>
        </p:blipFill>
        <p:spPr>
          <a:xfrm>
            <a:off x="8013700" y="4782532"/>
            <a:ext cx="812800" cy="203778"/>
          </a:xfrm>
          <a:prstGeom prst="rect">
            <a:avLst/>
          </a:prstGeom>
          <a:ln w="12700">
            <a:miter lim="400000"/>
          </a:ln>
        </p:spPr>
      </p:pic>
      <p:sp>
        <p:nvSpPr>
          <p:cNvPr id="352" name="O!Mega-3 TG: богатство Тихого  и Атлантического океанов"/>
          <p:cNvSpPr txBox="1"/>
          <p:nvPr/>
        </p:nvSpPr>
        <p:spPr>
          <a:xfrm>
            <a:off x="406400" y="406400"/>
            <a:ext cx="7670370"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lang="cs-CZ" dirty="0"/>
              <a:t>bohatství Tichého a Atlantského oceánu</a:t>
            </a:r>
            <a:endParaRPr dirty="0"/>
          </a:p>
        </p:txBody>
      </p:sp>
      <p:sp>
        <p:nvSpPr>
          <p:cNvPr id="353"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54" name="Рыбный жир для производства продукта добывают…"/>
          <p:cNvSpPr txBox="1"/>
          <p:nvPr/>
        </p:nvSpPr>
        <p:spPr>
          <a:xfrm>
            <a:off x="406399" y="1524000"/>
            <a:ext cx="470481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cs-CZ" dirty="0"/>
              <a:t>Rybí olej pro výrobu produktu se získává ze studenovodních </a:t>
            </a:r>
            <a:endParaRPr lang="ru-RU" dirty="0"/>
          </a:p>
          <a:p>
            <a:pPr>
              <a:defRPr sz="1500">
                <a:solidFill>
                  <a:srgbClr val="FFFFFF"/>
                </a:solidFill>
                <a:latin typeface="Gilroy Regular"/>
                <a:ea typeface="Gilroy Regular"/>
                <a:cs typeface="Gilroy Regular"/>
                <a:sym typeface="Gilroy Regular"/>
              </a:defRPr>
            </a:pPr>
            <a:r>
              <a:rPr lang="cs-CZ" dirty="0"/>
              <a:t>druhů oceánských ryb:</a:t>
            </a:r>
            <a:endParaRPr dirty="0"/>
          </a:p>
        </p:txBody>
      </p:sp>
      <p:sp>
        <p:nvSpPr>
          <p:cNvPr id="355" name="анчоусов…"/>
          <p:cNvSpPr txBox="1"/>
          <p:nvPr/>
        </p:nvSpPr>
        <p:spPr>
          <a:xfrm>
            <a:off x="406399" y="2159000"/>
            <a:ext cx="943848"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150394" indent="-150394">
              <a:buSzPct val="100000"/>
              <a:buChar char="•"/>
              <a:defRPr sz="1500">
                <a:solidFill>
                  <a:srgbClr val="FFFFFF"/>
                </a:solidFill>
                <a:latin typeface="Gilroy Regular"/>
                <a:ea typeface="Gilroy Regular"/>
                <a:cs typeface="Gilroy Regular"/>
                <a:sym typeface="Gilroy Regular"/>
              </a:defRPr>
            </a:pPr>
            <a:r>
              <a:rPr lang="cs-CZ" dirty="0"/>
              <a:t>Ančoviček</a:t>
            </a:r>
            <a:endParaRPr lang="ru-RU" dirty="0"/>
          </a:p>
          <a:p>
            <a:pPr marL="150394" indent="-150394">
              <a:buSzPct val="100000"/>
              <a:buChar char="•"/>
              <a:defRPr sz="1500">
                <a:solidFill>
                  <a:srgbClr val="FFFFFF"/>
                </a:solidFill>
                <a:latin typeface="Gilroy Regular"/>
                <a:ea typeface="Gilroy Regular"/>
                <a:cs typeface="Gilroy Regular"/>
                <a:sym typeface="Gilroy Regular"/>
              </a:defRPr>
            </a:pPr>
            <a:r>
              <a:rPr lang="cs-CZ" dirty="0"/>
              <a:t>Sardinky</a:t>
            </a:r>
            <a:endParaRPr lang="ru-RU" dirty="0"/>
          </a:p>
          <a:p>
            <a:pPr marL="150394" indent="-150394">
              <a:buSzPct val="100000"/>
              <a:buChar char="•"/>
              <a:defRPr sz="1500">
                <a:solidFill>
                  <a:srgbClr val="FFFFFF"/>
                </a:solidFill>
                <a:latin typeface="Gilroy Regular"/>
                <a:ea typeface="Gilroy Regular"/>
                <a:cs typeface="Gilroy Regular"/>
                <a:sym typeface="Gilroy Regular"/>
              </a:defRPr>
            </a:pPr>
            <a:r>
              <a:rPr lang="cs-CZ" dirty="0"/>
              <a:t>Makrela</a:t>
            </a:r>
            <a:endParaRPr lang="ru-RU" dirty="0"/>
          </a:p>
          <a:p>
            <a:pPr marL="150394" indent="-150394">
              <a:buSzPct val="100000"/>
              <a:buChar char="•"/>
              <a:defRPr sz="1500">
                <a:solidFill>
                  <a:srgbClr val="FFFFFF"/>
                </a:solidFill>
                <a:latin typeface="Gilroy Regular"/>
                <a:ea typeface="Gilroy Regular"/>
                <a:cs typeface="Gilroy Regular"/>
                <a:sym typeface="Gilroy Regular"/>
              </a:defRPr>
            </a:pPr>
            <a:r>
              <a:rPr lang="cs-CZ" dirty="0"/>
              <a:t>Tuňák</a:t>
            </a:r>
            <a:endParaRPr lang="ru-RU" dirty="0"/>
          </a:p>
          <a:p>
            <a:pPr marL="150394" indent="-150394">
              <a:buSzPct val="100000"/>
              <a:buChar char="•"/>
              <a:defRPr sz="1500">
                <a:solidFill>
                  <a:srgbClr val="FFFFFF"/>
                </a:solidFill>
                <a:latin typeface="Gilroy Regular"/>
                <a:ea typeface="Gilroy Regular"/>
                <a:cs typeface="Gilroy Regular"/>
                <a:sym typeface="Gilroy Regular"/>
              </a:defRPr>
            </a:pP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Slide 16_9 - 6.jpg" descr="Slide 16_9 - 6.jpg"/>
          <p:cNvPicPr>
            <a:picLocks noChangeAspect="1"/>
          </p:cNvPicPr>
          <p:nvPr/>
        </p:nvPicPr>
        <p:blipFill>
          <a:blip r:embed="rId3" cstate="print"/>
          <a:stretch>
            <a:fillRect/>
          </a:stretch>
        </p:blipFill>
        <p:spPr>
          <a:xfrm>
            <a:off x="0" y="0"/>
            <a:ext cx="9144000" cy="5143500"/>
          </a:xfrm>
          <a:prstGeom prst="rect">
            <a:avLst/>
          </a:prstGeom>
          <a:ln w="12700">
            <a:miter lim="400000"/>
          </a:ln>
        </p:spPr>
      </p:pic>
      <p:pic>
        <p:nvPicPr>
          <p:cNvPr id="360" name="pexels-luis-quintero-1559700.jpg" descr="pexels-luis-quintero-1559700.jpg"/>
          <p:cNvPicPr>
            <a:picLocks noChangeAspect="1"/>
          </p:cNvPicPr>
          <p:nvPr/>
        </p:nvPicPr>
        <p:blipFill>
          <a:blip r:embed="rId4" cstate="print"/>
          <a:srcRect t="4" b="15418"/>
          <a:stretch>
            <a:fillRect/>
          </a:stretch>
        </p:blipFill>
        <p:spPr>
          <a:xfrm>
            <a:off x="-1307" y="1587"/>
            <a:ext cx="9144002" cy="5156202"/>
          </a:xfrm>
          <a:prstGeom prst="rect">
            <a:avLst/>
          </a:prstGeom>
          <a:ln w="12700">
            <a:miter lim="400000"/>
          </a:ln>
        </p:spPr>
      </p:pic>
      <p:grpSp>
        <p:nvGrpSpPr>
          <p:cNvPr id="363" name="ZZZZ"/>
          <p:cNvGrpSpPr/>
          <p:nvPr/>
        </p:nvGrpSpPr>
        <p:grpSpPr>
          <a:xfrm>
            <a:off x="-273050" y="-254000"/>
            <a:ext cx="9715500" cy="5651500"/>
            <a:chOff x="-25400" y="0"/>
            <a:chExt cx="9715500" cy="5651500"/>
          </a:xfrm>
        </p:grpSpPr>
        <p:sp>
          <p:nvSpPr>
            <p:cNvPr id="361" name="Прямоугольник"/>
            <p:cNvSpPr/>
            <p:nvPr/>
          </p:nvSpPr>
          <p:spPr>
            <a:xfrm>
              <a:off x="0" y="0"/>
              <a:ext cx="9690100" cy="5651500"/>
            </a:xfrm>
            <a:prstGeom prst="rect">
              <a:avLst/>
            </a:prstGeom>
            <a:solidFill>
              <a:srgbClr val="000000">
                <a:alpha val="38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62" name="ZZZZ"/>
            <p:cNvSpPr txBox="1"/>
            <p:nvPr/>
          </p:nvSpPr>
          <p:spPr>
            <a:xfrm>
              <a:off x="-25400" y="0"/>
              <a:ext cx="9690100"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endParaRPr dirty="0"/>
            </a:p>
          </p:txBody>
        </p:sp>
      </p:grpSp>
      <p:pic>
        <p:nvPicPr>
          <p:cNvPr id="364" name="CCI_logo_new_Монтажная область 1.png" descr="CCI_logo_new_Монтажная область 1.png"/>
          <p:cNvPicPr>
            <a:picLocks noChangeAspect="1"/>
          </p:cNvPicPr>
          <p:nvPr/>
        </p:nvPicPr>
        <p:blipFill>
          <a:blip r:embed="rId5" cstate="print"/>
          <a:stretch>
            <a:fillRect/>
          </a:stretch>
        </p:blipFill>
        <p:spPr>
          <a:xfrm>
            <a:off x="8013700" y="4782532"/>
            <a:ext cx="812800" cy="203778"/>
          </a:xfrm>
          <a:prstGeom prst="rect">
            <a:avLst/>
          </a:prstGeom>
          <a:ln w="12700">
            <a:miter lim="400000"/>
          </a:ln>
        </p:spPr>
      </p:pic>
      <p:sp>
        <p:nvSpPr>
          <p:cNvPr id="365" name="Производство O!Mega-3 TG из солнечной  Испании: качественно и бережно"/>
          <p:cNvSpPr txBox="1"/>
          <p:nvPr/>
        </p:nvSpPr>
        <p:spPr>
          <a:xfrm>
            <a:off x="406400" y="406400"/>
            <a:ext cx="6368731"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lang="cs-CZ" dirty="0"/>
              <a:t>Výroba O!Mega-3 TG ze slunného Španělska: </a:t>
            </a:r>
            <a:endParaRPr lang="ru-RU" dirty="0"/>
          </a:p>
          <a:p>
            <a:pPr>
              <a:lnSpc>
                <a:spcPct val="90000"/>
              </a:lnSpc>
              <a:defRPr sz="2700">
                <a:solidFill>
                  <a:srgbClr val="FFFFFF"/>
                </a:solidFill>
                <a:latin typeface="Gilroy Bold"/>
                <a:ea typeface="Gilroy Bold"/>
                <a:cs typeface="Gilroy Bold"/>
                <a:sym typeface="Gilroy Bold"/>
              </a:defRPr>
            </a:pPr>
            <a:r>
              <a:rPr lang="cs-CZ" dirty="0"/>
              <a:t>s vysokou kvalitou a péčí</a:t>
            </a:r>
            <a:endParaRPr dirty="0"/>
          </a:p>
        </p:txBody>
      </p:sp>
      <p:sp>
        <p:nvSpPr>
          <p:cNvPr id="366"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376" name="Группа"/>
          <p:cNvGrpSpPr/>
          <p:nvPr/>
        </p:nvGrpSpPr>
        <p:grpSpPr>
          <a:xfrm>
            <a:off x="1134672" y="1435100"/>
            <a:ext cx="6741493" cy="3060703"/>
            <a:chOff x="-1" y="0"/>
            <a:chExt cx="6741491" cy="3060702"/>
          </a:xfrm>
        </p:grpSpPr>
        <p:grpSp>
          <p:nvGrpSpPr>
            <p:cNvPr id="371" name="Группа"/>
            <p:cNvGrpSpPr/>
            <p:nvPr/>
          </p:nvGrpSpPr>
          <p:grpSpPr>
            <a:xfrm>
              <a:off x="3727845" y="0"/>
              <a:ext cx="3013645" cy="2659523"/>
              <a:chOff x="0" y="0"/>
              <a:chExt cx="3013643" cy="2659523"/>
            </a:xfrm>
          </p:grpSpPr>
          <p:sp>
            <p:nvSpPr>
              <p:cNvPr id="368" name="Сырье обрабатывается с применением  технологии Flutex — без использования  токсичных органических растворителей  и высоких температур."/>
              <p:cNvSpPr txBox="1"/>
              <p:nvPr/>
            </p:nvSpPr>
            <p:spPr>
              <a:xfrm>
                <a:off x="0" y="977900"/>
                <a:ext cx="3013643" cy="5539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FFFFF"/>
                    </a:solidFill>
                    <a:latin typeface="Gilroy Bold"/>
                    <a:ea typeface="Gilroy Bold"/>
                    <a:cs typeface="Gilroy Bold"/>
                    <a:sym typeface="Gilroy Bold"/>
                  </a:defRPr>
                </a:pPr>
                <a:r>
                  <a:rPr lang="cs-CZ" dirty="0"/>
                  <a:t>Suroviny jsou zpracovávány technologií </a:t>
                </a:r>
                <a:r>
                  <a:rPr lang="cs-CZ" dirty="0" err="1"/>
                  <a:t>Flutex</a:t>
                </a:r>
                <a:r>
                  <a:rPr lang="cs-CZ" dirty="0"/>
                  <a:t> – </a:t>
                </a:r>
                <a:endParaRPr lang="ru-RU" dirty="0"/>
              </a:p>
              <a:p>
                <a:pPr>
                  <a:defRPr sz="1200">
                    <a:solidFill>
                      <a:srgbClr val="FFFFFF"/>
                    </a:solidFill>
                    <a:latin typeface="Gilroy Bold"/>
                    <a:ea typeface="Gilroy Bold"/>
                    <a:cs typeface="Gilroy Bold"/>
                    <a:sym typeface="Gilroy Bold"/>
                  </a:defRPr>
                </a:pPr>
                <a:r>
                  <a:rPr lang="cs-CZ" dirty="0"/>
                  <a:t>bez použití toxických organických rozpouštědel </a:t>
                </a:r>
                <a:endParaRPr lang="ru-RU" dirty="0"/>
              </a:p>
              <a:p>
                <a:pPr>
                  <a:defRPr sz="1200">
                    <a:solidFill>
                      <a:srgbClr val="FFFFFF"/>
                    </a:solidFill>
                    <a:latin typeface="Gilroy Bold"/>
                    <a:ea typeface="Gilroy Bold"/>
                    <a:cs typeface="Gilroy Bold"/>
                    <a:sym typeface="Gilroy Bold"/>
                  </a:defRPr>
                </a:pPr>
                <a:r>
                  <a:rPr lang="cs-CZ" dirty="0"/>
                  <a:t>a vysokých teplot.</a:t>
                </a:r>
                <a:endParaRPr dirty="0"/>
              </a:p>
            </p:txBody>
          </p:sp>
          <p:sp>
            <p:nvSpPr>
              <p:cNvPr id="369" name="02"/>
              <p:cNvSpPr txBox="1"/>
              <p:nvPr/>
            </p:nvSpPr>
            <p:spPr>
              <a:xfrm>
                <a:off x="0" y="0"/>
                <a:ext cx="912699" cy="790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02</a:t>
                </a:r>
              </a:p>
            </p:txBody>
          </p:sp>
          <p:pic>
            <p:nvPicPr>
              <p:cNvPr id="370" name="Безымянный-1-20.png" descr="Безымянный-1-20.png"/>
              <p:cNvPicPr>
                <a:picLocks noChangeAspect="1"/>
              </p:cNvPicPr>
              <p:nvPr/>
            </p:nvPicPr>
            <p:blipFill>
              <a:blip r:embed="rId6" cstate="print"/>
              <a:stretch>
                <a:fillRect/>
              </a:stretch>
            </p:blipFill>
            <p:spPr>
              <a:xfrm>
                <a:off x="0" y="1874911"/>
                <a:ext cx="1866902" cy="784612"/>
              </a:xfrm>
              <a:prstGeom prst="rect">
                <a:avLst/>
              </a:prstGeom>
              <a:ln w="12700" cap="flat">
                <a:noFill/>
                <a:miter lim="400000"/>
              </a:ln>
              <a:effectLst/>
            </p:spPr>
          </p:pic>
        </p:grpSp>
        <p:grpSp>
          <p:nvGrpSpPr>
            <p:cNvPr id="375" name="Группа"/>
            <p:cNvGrpSpPr/>
            <p:nvPr/>
          </p:nvGrpSpPr>
          <p:grpSpPr>
            <a:xfrm>
              <a:off x="-1" y="0"/>
              <a:ext cx="2898228" cy="3060702"/>
              <a:chOff x="0" y="0"/>
              <a:chExt cx="2898226" cy="3060700"/>
            </a:xfrm>
          </p:grpSpPr>
          <p:sp>
            <p:nvSpPr>
              <p:cNvPr id="372" name="Продукт выпускается на производстве,  которое соответствует международному стандарту GMP."/>
              <p:cNvSpPr txBox="1"/>
              <p:nvPr/>
            </p:nvSpPr>
            <p:spPr>
              <a:xfrm>
                <a:off x="0" y="977900"/>
                <a:ext cx="2898226"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FFFFF"/>
                    </a:solidFill>
                    <a:latin typeface="Gilroy Bold"/>
                    <a:ea typeface="Gilroy Bold"/>
                    <a:cs typeface="Gilroy Bold"/>
                    <a:sym typeface="Gilroy Bold"/>
                  </a:defRPr>
                </a:pPr>
                <a:r>
                  <a:rPr lang="cs-CZ" dirty="0"/>
                  <a:t>Produkt je vyráběn ve výrobním závodě, který </a:t>
                </a:r>
                <a:endParaRPr lang="ru-RU" dirty="0"/>
              </a:p>
              <a:p>
                <a:pPr>
                  <a:defRPr sz="1200">
                    <a:solidFill>
                      <a:srgbClr val="FFFFFF"/>
                    </a:solidFill>
                    <a:latin typeface="Gilroy Bold"/>
                    <a:ea typeface="Gilroy Bold"/>
                    <a:cs typeface="Gilroy Bold"/>
                    <a:sym typeface="Gilroy Bold"/>
                  </a:defRPr>
                </a:pPr>
                <a:r>
                  <a:rPr lang="cs-CZ" dirty="0"/>
                  <a:t>odpovídá mezinárodnímu standardu GMP.</a:t>
                </a:r>
                <a:endParaRPr dirty="0"/>
              </a:p>
            </p:txBody>
          </p:sp>
          <p:sp>
            <p:nvSpPr>
              <p:cNvPr id="373" name="01"/>
              <p:cNvSpPr txBox="1"/>
              <p:nvPr/>
            </p:nvSpPr>
            <p:spPr>
              <a:xfrm>
                <a:off x="0" y="0"/>
                <a:ext cx="797738" cy="790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01</a:t>
                </a:r>
              </a:p>
            </p:txBody>
          </p:sp>
          <p:pic>
            <p:nvPicPr>
              <p:cNvPr id="374" name="Безымянный-1 (1)-52.png" descr="Безымянный-1 (1)-52.png"/>
              <p:cNvPicPr>
                <a:picLocks noChangeAspect="1"/>
              </p:cNvPicPr>
              <p:nvPr/>
            </p:nvPicPr>
            <p:blipFill>
              <a:blip r:embed="rId7" cstate="print"/>
              <a:stretch>
                <a:fillRect/>
              </a:stretch>
            </p:blipFill>
            <p:spPr>
              <a:xfrm>
                <a:off x="0" y="1689100"/>
                <a:ext cx="1371601" cy="1371600"/>
              </a:xfrm>
              <a:prstGeom prst="rect">
                <a:avLst/>
              </a:prstGeom>
              <a:ln w="12700" cap="flat">
                <a:noFill/>
                <a:miter lim="400000"/>
              </a:ln>
              <a:effectLst/>
            </p:spPr>
          </p:pic>
        </p:gr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Slide 16_9 - 6.jpg" descr="Slide 16_9 - 6.jpg"/>
          <p:cNvPicPr>
            <a:picLocks noChangeAspect="1"/>
          </p:cNvPicPr>
          <p:nvPr/>
        </p:nvPicPr>
        <p:blipFill>
          <a:blip r:embed="rId3" cstate="print"/>
          <a:stretch>
            <a:fillRect/>
          </a:stretch>
        </p:blipFill>
        <p:spPr>
          <a:xfrm>
            <a:off x="0" y="0"/>
            <a:ext cx="9144000" cy="5143500"/>
          </a:xfrm>
          <a:prstGeom prst="rect">
            <a:avLst/>
          </a:prstGeom>
          <a:ln w="12700">
            <a:miter lim="400000"/>
          </a:ln>
        </p:spPr>
      </p:pic>
      <p:pic>
        <p:nvPicPr>
          <p:cNvPr id="381" name="shutterstock_2031475334.jpg" descr="shutterstock_2031475334.jpg"/>
          <p:cNvPicPr>
            <a:picLocks noChangeAspect="1"/>
          </p:cNvPicPr>
          <p:nvPr/>
        </p:nvPicPr>
        <p:blipFill>
          <a:blip r:embed="rId4" cstate="print"/>
          <a:srcRect l="15820" t="21787" r="5916"/>
          <a:stretch>
            <a:fillRect/>
          </a:stretch>
        </p:blipFill>
        <p:spPr>
          <a:xfrm>
            <a:off x="-1306" y="1587"/>
            <a:ext cx="9144001" cy="5140327"/>
          </a:xfrm>
          <a:prstGeom prst="rect">
            <a:avLst/>
          </a:prstGeom>
          <a:ln w="12700">
            <a:miter lim="400000"/>
          </a:ln>
        </p:spPr>
      </p:pic>
      <p:grpSp>
        <p:nvGrpSpPr>
          <p:cNvPr id="384" name="ZZZZ"/>
          <p:cNvGrpSpPr/>
          <p:nvPr/>
        </p:nvGrpSpPr>
        <p:grpSpPr>
          <a:xfrm>
            <a:off x="-273050" y="-406400"/>
            <a:ext cx="9690100" cy="5651500"/>
            <a:chOff x="0" y="0"/>
            <a:chExt cx="9690100" cy="5651500"/>
          </a:xfrm>
        </p:grpSpPr>
        <p:sp>
          <p:nvSpPr>
            <p:cNvPr id="382" name="Прямоугольник"/>
            <p:cNvSpPr/>
            <p:nvPr/>
          </p:nvSpPr>
          <p:spPr>
            <a:xfrm>
              <a:off x="0" y="0"/>
              <a:ext cx="9690100" cy="5651500"/>
            </a:xfrm>
            <a:prstGeom prst="rect">
              <a:avLst/>
            </a:prstGeom>
            <a:solidFill>
              <a:srgbClr val="000000">
                <a:alpha val="33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83" name="ZZZZ"/>
            <p:cNvSpPr txBox="1"/>
            <p:nvPr/>
          </p:nvSpPr>
          <p:spPr>
            <a:xfrm>
              <a:off x="0" y="0"/>
              <a:ext cx="9690100"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endParaRPr dirty="0"/>
            </a:p>
          </p:txBody>
        </p:sp>
      </p:grpSp>
      <p:pic>
        <p:nvPicPr>
          <p:cNvPr id="385" name="CCI_logo_new_Монтажная область 1.png" descr="CCI_logo_new_Монтажная область 1.png"/>
          <p:cNvPicPr>
            <a:picLocks noChangeAspect="1"/>
          </p:cNvPicPr>
          <p:nvPr/>
        </p:nvPicPr>
        <p:blipFill>
          <a:blip r:embed="rId5" cstate="print"/>
          <a:stretch>
            <a:fillRect/>
          </a:stretch>
        </p:blipFill>
        <p:spPr>
          <a:xfrm>
            <a:off x="8013700" y="4782532"/>
            <a:ext cx="812800" cy="203778"/>
          </a:xfrm>
          <a:prstGeom prst="rect">
            <a:avLst/>
          </a:prstGeom>
          <a:ln w="12700">
            <a:miter lim="400000"/>
          </a:ln>
        </p:spPr>
      </p:pic>
      <p:sp>
        <p:nvSpPr>
          <p:cNvPr id="386" name="По 1 капсуле O!Mega-3 TG…"/>
          <p:cNvSpPr txBox="1"/>
          <p:nvPr/>
        </p:nvSpPr>
        <p:spPr>
          <a:xfrm>
            <a:off x="406400" y="1422400"/>
            <a:ext cx="4401846"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000">
                <a:solidFill>
                  <a:srgbClr val="FFFFFF"/>
                </a:solidFill>
                <a:latin typeface="Gilroy Regular"/>
                <a:ea typeface="Gilroy Regular"/>
                <a:cs typeface="Gilroy Regular"/>
                <a:sym typeface="Gilroy Regular"/>
              </a:defRPr>
            </a:pPr>
            <a:r>
              <a:rPr lang="cs-CZ" dirty="0"/>
              <a:t>1 kapsle O!Mega-3 TG 3x </a:t>
            </a:r>
            <a:r>
              <a:rPr lang="cs-CZ" dirty="0" err="1"/>
              <a:t>denne</a:t>
            </a:r>
            <a:r>
              <a:rPr lang="cs-CZ" dirty="0"/>
              <a:t> s jídlem </a:t>
            </a:r>
            <a:r>
              <a:rPr lang="ru-RU" dirty="0"/>
              <a:t>–</a:t>
            </a:r>
          </a:p>
          <a:p>
            <a:pPr>
              <a:lnSpc>
                <a:spcPct val="90000"/>
              </a:lnSpc>
              <a:defRPr sz="2000">
                <a:solidFill>
                  <a:srgbClr val="FFFFFF"/>
                </a:solidFill>
                <a:latin typeface="Gilroy Regular"/>
                <a:ea typeface="Gilroy Regular"/>
                <a:cs typeface="Gilroy Regular"/>
                <a:sym typeface="Gilroy Regular"/>
              </a:defRPr>
            </a:pPr>
            <a:r>
              <a:rPr lang="cs-CZ" dirty="0"/>
              <a:t>a vaše </a:t>
            </a:r>
            <a:r>
              <a:rPr lang="cs-CZ" dirty="0" err="1"/>
              <a:t>telo</a:t>
            </a:r>
            <a:r>
              <a:rPr lang="cs-CZ" dirty="0"/>
              <a:t> snadno zachytí rytmus zdraví!</a:t>
            </a:r>
            <a:endParaRPr dirty="0">
              <a:solidFill>
                <a:schemeClr val="bg1"/>
              </a:solidFill>
            </a:endParaRPr>
          </a:p>
        </p:txBody>
      </p:sp>
      <p:sp>
        <p:nvSpPr>
          <p:cNvPr id="387"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88" name="и ваш организм легко  ловит ритм здоровья!"/>
          <p:cNvSpPr txBox="1"/>
          <p:nvPr/>
        </p:nvSpPr>
        <p:spPr>
          <a:xfrm>
            <a:off x="406400" y="2105555"/>
            <a:ext cx="6781800" cy="3154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nSpc>
                <a:spcPct val="80000"/>
              </a:lnSpc>
              <a:defRPr sz="2500">
                <a:solidFill>
                  <a:srgbClr val="FFFFFF"/>
                </a:solidFill>
                <a:latin typeface="Gilroy Bold"/>
                <a:ea typeface="Gilroy Bold"/>
                <a:cs typeface="Gilroy Bold"/>
                <a:sym typeface="Gilroy Bold"/>
              </a:defRPr>
            </a:pP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13_omega копия-восстановлено.jpg" descr="13_omega копия-восстановлено.jpg"/>
          <p:cNvPicPr>
            <a:picLocks noChangeAspect="1"/>
          </p:cNvPicPr>
          <p:nvPr/>
        </p:nvPicPr>
        <p:blipFill>
          <a:blip r:embed="rId3" cstate="print"/>
          <a:srcRect l="13943" t="4161" r="2432" b="12214"/>
          <a:stretch>
            <a:fillRect/>
          </a:stretch>
        </p:blipFill>
        <p:spPr>
          <a:xfrm>
            <a:off x="0" y="0"/>
            <a:ext cx="9144000" cy="5143500"/>
          </a:xfrm>
          <a:prstGeom prst="rect">
            <a:avLst/>
          </a:prstGeom>
          <a:ln w="12700">
            <a:miter lim="400000"/>
          </a:ln>
        </p:spPr>
      </p:pic>
      <p:sp>
        <p:nvSpPr>
          <p:cNvPr id="393" name="O!Mega-3 TG"/>
          <p:cNvSpPr txBox="1"/>
          <p:nvPr/>
        </p:nvSpPr>
        <p:spPr>
          <a:xfrm>
            <a:off x="406400" y="406400"/>
            <a:ext cx="2249069" cy="359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t>O!Mega-3 TG</a:t>
            </a:r>
          </a:p>
        </p:txBody>
      </p:sp>
      <p:sp>
        <p:nvSpPr>
          <p:cNvPr id="39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407" name="Группа"/>
          <p:cNvGrpSpPr/>
          <p:nvPr/>
        </p:nvGrpSpPr>
        <p:grpSpPr>
          <a:xfrm>
            <a:off x="406397" y="1168397"/>
            <a:ext cx="3265799" cy="2111809"/>
            <a:chOff x="-2" y="-1"/>
            <a:chExt cx="3265797" cy="2111807"/>
          </a:xfrm>
        </p:grpSpPr>
        <p:pic>
          <p:nvPicPr>
            <p:cNvPr id="395" name="Безымянный-1-20.png" descr="Безымянный-1-20.png"/>
            <p:cNvPicPr>
              <a:picLocks noChangeAspect="1"/>
            </p:cNvPicPr>
            <p:nvPr/>
          </p:nvPicPr>
          <p:blipFill>
            <a:blip r:embed="rId4" cstate="print"/>
            <a:srcRect t="26" b="26"/>
            <a:stretch>
              <a:fillRect/>
            </a:stretch>
          </p:blipFill>
          <p:spPr>
            <a:xfrm>
              <a:off x="0" y="1667540"/>
              <a:ext cx="444501" cy="444266"/>
            </a:xfrm>
            <a:prstGeom prst="rect">
              <a:avLst/>
            </a:prstGeom>
            <a:ln w="12700" cap="flat">
              <a:noFill/>
              <a:miter lim="400000"/>
            </a:ln>
            <a:effectLst/>
          </p:spPr>
        </p:pic>
        <p:grpSp>
          <p:nvGrpSpPr>
            <p:cNvPr id="406" name="Группа"/>
            <p:cNvGrpSpPr/>
            <p:nvPr/>
          </p:nvGrpSpPr>
          <p:grpSpPr>
            <a:xfrm>
              <a:off x="-2" y="-1"/>
              <a:ext cx="3265797" cy="2015224"/>
              <a:chOff x="-1" y="0"/>
              <a:chExt cx="3265795" cy="2015222"/>
            </a:xfrm>
          </p:grpSpPr>
          <p:grpSp>
            <p:nvGrpSpPr>
              <p:cNvPr id="398" name="Группа"/>
              <p:cNvGrpSpPr/>
              <p:nvPr/>
            </p:nvGrpSpPr>
            <p:grpSpPr>
              <a:xfrm>
                <a:off x="0" y="0"/>
                <a:ext cx="3265794" cy="444339"/>
                <a:chOff x="0" y="0"/>
                <a:chExt cx="3265793" cy="444338"/>
              </a:xfrm>
            </p:grpSpPr>
            <p:pic>
              <p:nvPicPr>
                <p:cNvPr id="396" name="Безымянный-1-29.png" descr="Безымянный-1-29.png"/>
                <p:cNvPicPr>
                  <a:picLocks noChangeAspect="1"/>
                </p:cNvPicPr>
                <p:nvPr/>
              </p:nvPicPr>
              <p:blipFill>
                <a:blip r:embed="rId5" cstate="print"/>
                <a:srcRect b="36"/>
                <a:stretch>
                  <a:fillRect/>
                </a:stretch>
              </p:blipFill>
              <p:spPr>
                <a:xfrm>
                  <a:off x="0" y="0"/>
                  <a:ext cx="444501" cy="444338"/>
                </a:xfrm>
                <a:prstGeom prst="rect">
                  <a:avLst/>
                </a:prstGeom>
                <a:ln w="12700" cap="flat">
                  <a:noFill/>
                  <a:miter lim="400000"/>
                </a:ln>
                <a:effectLst/>
              </p:spPr>
            </p:pic>
            <p:sp>
              <p:nvSpPr>
                <p:cNvPr id="397" name="поддерживает здоровье сердца,  сосудов и зрения"/>
                <p:cNvSpPr txBox="1"/>
                <p:nvPr/>
              </p:nvSpPr>
              <p:spPr>
                <a:xfrm>
                  <a:off x="518249" y="106384"/>
                  <a:ext cx="2747544"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pl-PL" dirty="0"/>
                    <a:t>podporuje zdraví srdce, cév a zraku</a:t>
                  </a:r>
                  <a:endParaRPr dirty="0"/>
                </a:p>
              </p:txBody>
            </p:sp>
          </p:grpSp>
          <p:grpSp>
            <p:nvGrpSpPr>
              <p:cNvPr id="401" name="Группа"/>
              <p:cNvGrpSpPr/>
              <p:nvPr/>
            </p:nvGrpSpPr>
            <p:grpSpPr>
              <a:xfrm>
                <a:off x="-1" y="555225"/>
                <a:ext cx="3225720" cy="445559"/>
                <a:chOff x="0" y="0"/>
                <a:chExt cx="3225718" cy="445557"/>
              </a:xfrm>
            </p:grpSpPr>
            <p:pic>
              <p:nvPicPr>
                <p:cNvPr id="399" name="Безымянный-1-30.png" descr="Безымянный-1-30.png"/>
                <p:cNvPicPr>
                  <a:picLocks noChangeAspect="1"/>
                </p:cNvPicPr>
                <p:nvPr/>
              </p:nvPicPr>
              <p:blipFill>
                <a:blip r:embed="rId6" cstate="print"/>
                <a:srcRect l="118" r="117"/>
                <a:stretch>
                  <a:fillRect/>
                </a:stretch>
              </p:blipFill>
              <p:spPr>
                <a:xfrm>
                  <a:off x="0" y="0"/>
                  <a:ext cx="444501" cy="445557"/>
                </a:xfrm>
                <a:prstGeom prst="rect">
                  <a:avLst/>
                </a:prstGeom>
                <a:ln w="12700" cap="flat">
                  <a:noFill/>
                  <a:miter lim="400000"/>
                </a:ln>
                <a:effectLst/>
              </p:spPr>
            </p:pic>
            <p:sp>
              <p:nvSpPr>
                <p:cNvPr id="400" name="укрепляет иммунную и нервную системы"/>
                <p:cNvSpPr txBox="1"/>
                <p:nvPr/>
              </p:nvSpPr>
              <p:spPr>
                <a:xfrm>
                  <a:off x="518250" y="117494"/>
                  <a:ext cx="2707468" cy="2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pt-BR" dirty="0"/>
                    <a:t>posiluje imunitní a nervový systém</a:t>
                  </a:r>
                  <a:endParaRPr dirty="0"/>
                </a:p>
              </p:txBody>
            </p:sp>
          </p:grpSp>
          <p:grpSp>
            <p:nvGrpSpPr>
              <p:cNvPr id="404" name="Группа"/>
              <p:cNvGrpSpPr/>
              <p:nvPr/>
            </p:nvGrpSpPr>
            <p:grpSpPr>
              <a:xfrm>
                <a:off x="-1" y="1111719"/>
                <a:ext cx="2748025" cy="444241"/>
                <a:chOff x="0" y="0"/>
                <a:chExt cx="2748024" cy="444239"/>
              </a:xfrm>
            </p:grpSpPr>
            <p:pic>
              <p:nvPicPr>
                <p:cNvPr id="402" name="Безымянный-1-28.png" descr="Безымянный-1-28.png"/>
                <p:cNvPicPr>
                  <a:picLocks noChangeAspect="1"/>
                </p:cNvPicPr>
                <p:nvPr/>
              </p:nvPicPr>
              <p:blipFill>
                <a:blip r:embed="rId7" cstate="print"/>
                <a:srcRect t="29" b="28"/>
                <a:stretch>
                  <a:fillRect/>
                </a:stretch>
              </p:blipFill>
              <p:spPr>
                <a:xfrm>
                  <a:off x="0" y="0"/>
                  <a:ext cx="444501" cy="444239"/>
                </a:xfrm>
                <a:prstGeom prst="rect">
                  <a:avLst/>
                </a:prstGeom>
                <a:ln w="12700" cap="flat">
                  <a:noFill/>
                  <a:miter lim="400000"/>
                </a:ln>
                <a:effectLst/>
              </p:spPr>
            </p:pic>
            <p:sp>
              <p:nvSpPr>
                <p:cNvPr id="403" name="помогает улучшить состояние кожи"/>
                <p:cNvSpPr txBox="1"/>
                <p:nvPr/>
              </p:nvSpPr>
              <p:spPr>
                <a:xfrm>
                  <a:off x="518250" y="116835"/>
                  <a:ext cx="2229774" cy="2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pomáhá zlepšit stav pokožky</a:t>
                  </a:r>
                  <a:endParaRPr dirty="0"/>
                </a:p>
              </p:txBody>
            </p:sp>
          </p:grpSp>
          <p:sp>
            <p:nvSpPr>
              <p:cNvPr id="405" name="продлевает активное долголетие"/>
              <p:cNvSpPr txBox="1"/>
              <p:nvPr/>
            </p:nvSpPr>
            <p:spPr>
              <a:xfrm>
                <a:off x="518250" y="1784390"/>
                <a:ext cx="2503888"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prodlužuje aktivní dlouhověkost</a:t>
                </a:r>
                <a:endParaRPr dirty="0"/>
              </a:p>
            </p:txBody>
          </p:sp>
        </p:grpSp>
      </p:grpSp>
      <p:pic>
        <p:nvPicPr>
          <p:cNvPr id="408" name="CCI_logo_new_Монтажная область 1.png" descr="CCI_logo_new_Монтажная область 1.png"/>
          <p:cNvPicPr>
            <a:picLocks noChangeAspect="1"/>
          </p:cNvPicPr>
          <p:nvPr/>
        </p:nvPicPr>
        <p:blipFill>
          <a:blip r:embed="rId8" cstate="print"/>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jpg" descr="s.jpg"/>
          <p:cNvPicPr>
            <a:picLocks noChangeAspect="1"/>
          </p:cNvPicPr>
          <p:nvPr/>
        </p:nvPicPr>
        <p:blipFill>
          <a:blip r:embed="rId3" cstate="print"/>
          <a:srcRect l="6263" t="12526" r="6263"/>
          <a:stretch>
            <a:fillRect/>
          </a:stretch>
        </p:blipFill>
        <p:spPr>
          <a:xfrm>
            <a:off x="-1" y="0"/>
            <a:ext cx="9144001" cy="5143500"/>
          </a:xfrm>
          <a:prstGeom prst="rect">
            <a:avLst/>
          </a:prstGeom>
          <a:ln w="12700">
            <a:miter lim="400000"/>
          </a:ln>
        </p:spPr>
      </p:pic>
      <p:sp>
        <p:nvSpPr>
          <p:cNvPr id="413" name="O!Mega-3 TG идеален для тех, кто хочет:"/>
          <p:cNvSpPr txBox="1"/>
          <p:nvPr/>
        </p:nvSpPr>
        <p:spPr>
          <a:xfrm>
            <a:off x="406400" y="406400"/>
            <a:ext cx="6131487" cy="353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rPr lang="cs-CZ" dirty="0"/>
              <a:t>O!Mega-3 TG je ideální pro ty, kteří chtějí:</a:t>
            </a:r>
            <a:endParaRPr dirty="0"/>
          </a:p>
        </p:txBody>
      </p:sp>
      <p:grpSp>
        <p:nvGrpSpPr>
          <p:cNvPr id="416" name="Группа"/>
          <p:cNvGrpSpPr/>
          <p:nvPr/>
        </p:nvGrpSpPr>
        <p:grpSpPr>
          <a:xfrm>
            <a:off x="406400" y="1168400"/>
            <a:ext cx="2052323" cy="444338"/>
            <a:chOff x="0" y="0"/>
            <a:chExt cx="2052322" cy="444337"/>
          </a:xfrm>
        </p:grpSpPr>
        <p:pic>
          <p:nvPicPr>
            <p:cNvPr id="414" name="Безымянный-1-35.png" descr="Безымянный-1-35.png"/>
            <p:cNvPicPr>
              <a:picLocks noChangeAspect="1"/>
            </p:cNvPicPr>
            <p:nvPr/>
          </p:nvPicPr>
          <p:blipFill>
            <a:blip r:embed="rId4" cstate="print"/>
            <a:srcRect b="36"/>
            <a:stretch>
              <a:fillRect/>
            </a:stretch>
          </p:blipFill>
          <p:spPr>
            <a:xfrm>
              <a:off x="0" y="0"/>
              <a:ext cx="444501" cy="444337"/>
            </a:xfrm>
            <a:prstGeom prst="rect">
              <a:avLst/>
            </a:prstGeom>
            <a:ln w="12700" cap="flat">
              <a:noFill/>
              <a:miter lim="400000"/>
            </a:ln>
            <a:effectLst/>
          </p:spPr>
        </p:pic>
        <p:sp>
          <p:nvSpPr>
            <p:cNvPr id="415" name="повысить выносливость  и работоспособность"/>
            <p:cNvSpPr txBox="1"/>
            <p:nvPr/>
          </p:nvSpPr>
          <p:spPr>
            <a:xfrm>
              <a:off x="518249" y="106753"/>
              <a:ext cx="1534073"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zvýšit výdrž a výkon</a:t>
              </a:r>
              <a:endParaRPr dirty="0"/>
            </a:p>
          </p:txBody>
        </p:sp>
      </p:grpSp>
      <p:grpSp>
        <p:nvGrpSpPr>
          <p:cNvPr id="419" name="Группа"/>
          <p:cNvGrpSpPr/>
          <p:nvPr/>
        </p:nvGrpSpPr>
        <p:grpSpPr>
          <a:xfrm>
            <a:off x="406400" y="1724104"/>
            <a:ext cx="3615251" cy="445558"/>
            <a:chOff x="0" y="0"/>
            <a:chExt cx="3615250" cy="445557"/>
          </a:xfrm>
        </p:grpSpPr>
        <p:pic>
          <p:nvPicPr>
            <p:cNvPr id="417" name="Безымянный-1-34.png" descr="Безымянный-1-34.png"/>
            <p:cNvPicPr>
              <a:picLocks noChangeAspect="1"/>
            </p:cNvPicPr>
            <p:nvPr/>
          </p:nvPicPr>
          <p:blipFill>
            <a:blip r:embed="rId5" cstate="print"/>
            <a:srcRect l="118" r="117"/>
            <a:stretch>
              <a:fillRect/>
            </a:stretch>
          </p:blipFill>
          <p:spPr>
            <a:xfrm>
              <a:off x="0" y="0"/>
              <a:ext cx="444501" cy="445557"/>
            </a:xfrm>
            <a:prstGeom prst="rect">
              <a:avLst/>
            </a:prstGeom>
            <a:ln w="12700" cap="flat">
              <a:noFill/>
              <a:miter lim="400000"/>
            </a:ln>
            <a:effectLst/>
          </p:spPr>
        </p:pic>
        <p:sp>
          <p:nvSpPr>
            <p:cNvPr id="418" name="справляться с высокими  умственными нагрузками"/>
            <p:cNvSpPr txBox="1"/>
            <p:nvPr/>
          </p:nvSpPr>
          <p:spPr>
            <a:xfrm>
              <a:off x="518249" y="110792"/>
              <a:ext cx="3097001"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vyrovnat se s vysokou psychickou zátěží</a:t>
              </a:r>
              <a:endParaRPr dirty="0"/>
            </a:p>
          </p:txBody>
        </p:sp>
      </p:grpSp>
      <p:grpSp>
        <p:nvGrpSpPr>
          <p:cNvPr id="422" name="Группа"/>
          <p:cNvGrpSpPr/>
          <p:nvPr/>
        </p:nvGrpSpPr>
        <p:grpSpPr>
          <a:xfrm>
            <a:off x="406400" y="2281078"/>
            <a:ext cx="2857528" cy="444240"/>
            <a:chOff x="0" y="0"/>
            <a:chExt cx="2857527" cy="444239"/>
          </a:xfrm>
        </p:grpSpPr>
        <p:pic>
          <p:nvPicPr>
            <p:cNvPr id="420" name="Безымянный-1-31.png" descr="Безымянный-1-31.png"/>
            <p:cNvPicPr>
              <a:picLocks noChangeAspect="1"/>
            </p:cNvPicPr>
            <p:nvPr/>
          </p:nvPicPr>
          <p:blipFill>
            <a:blip r:embed="rId6" cstate="print"/>
            <a:srcRect t="29" b="28"/>
            <a:stretch>
              <a:fillRect/>
            </a:stretch>
          </p:blipFill>
          <p:spPr>
            <a:xfrm>
              <a:off x="0" y="0"/>
              <a:ext cx="444501" cy="444239"/>
            </a:xfrm>
            <a:prstGeom prst="rect">
              <a:avLst/>
            </a:prstGeom>
            <a:ln w="12700" cap="flat">
              <a:noFill/>
              <a:miter lim="400000"/>
            </a:ln>
            <a:effectLst/>
          </p:spPr>
        </p:pic>
        <p:sp>
          <p:nvSpPr>
            <p:cNvPr id="421" name="поддержать здоровье  сердца и сосудов"/>
            <p:cNvSpPr txBox="1"/>
            <p:nvPr/>
          </p:nvSpPr>
          <p:spPr>
            <a:xfrm>
              <a:off x="525158" y="82099"/>
              <a:ext cx="2332369"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podporovat zdraví srdce a cév</a:t>
              </a:r>
              <a:endParaRPr dirty="0"/>
            </a:p>
          </p:txBody>
        </p:sp>
      </p:grpSp>
      <p:grpSp>
        <p:nvGrpSpPr>
          <p:cNvPr id="425" name="Группа"/>
          <p:cNvGrpSpPr/>
          <p:nvPr/>
        </p:nvGrpSpPr>
        <p:grpSpPr>
          <a:xfrm>
            <a:off x="406399" y="2837377"/>
            <a:ext cx="1989807" cy="444268"/>
            <a:chOff x="0" y="0"/>
            <a:chExt cx="1989806" cy="444266"/>
          </a:xfrm>
        </p:grpSpPr>
        <p:pic>
          <p:nvPicPr>
            <p:cNvPr id="423" name="Безымянный-1-33.png" descr="Безымянный-1-33.png"/>
            <p:cNvPicPr>
              <a:picLocks noChangeAspect="1"/>
            </p:cNvPicPr>
            <p:nvPr/>
          </p:nvPicPr>
          <p:blipFill>
            <a:blip r:embed="rId7" cstate="print"/>
            <a:srcRect t="26" b="26"/>
            <a:stretch>
              <a:fillRect/>
            </a:stretch>
          </p:blipFill>
          <p:spPr>
            <a:xfrm>
              <a:off x="0" y="0"/>
              <a:ext cx="444501" cy="444266"/>
            </a:xfrm>
            <a:prstGeom prst="rect">
              <a:avLst/>
            </a:prstGeom>
            <a:ln w="12700" cap="flat">
              <a:noFill/>
              <a:miter lim="400000"/>
            </a:ln>
            <a:effectLst/>
          </p:spPr>
        </p:pic>
        <p:sp>
          <p:nvSpPr>
            <p:cNvPr id="424" name="сохранить острое зрение"/>
            <p:cNvSpPr txBox="1"/>
            <p:nvPr/>
          </p:nvSpPr>
          <p:spPr>
            <a:xfrm>
              <a:off x="518250" y="116849"/>
              <a:ext cx="1471556"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udržet si ostrý zrak</a:t>
              </a:r>
              <a:endParaRPr dirty="0"/>
            </a:p>
          </p:txBody>
        </p:sp>
      </p:grpSp>
      <p:grpSp>
        <p:nvGrpSpPr>
          <p:cNvPr id="428" name="Группа"/>
          <p:cNvGrpSpPr/>
          <p:nvPr/>
        </p:nvGrpSpPr>
        <p:grpSpPr>
          <a:xfrm>
            <a:off x="406399" y="3393691"/>
            <a:ext cx="2547652" cy="444268"/>
            <a:chOff x="0" y="-1"/>
            <a:chExt cx="2547651" cy="444267"/>
          </a:xfrm>
        </p:grpSpPr>
        <p:pic>
          <p:nvPicPr>
            <p:cNvPr id="426" name="Безымянный-1-32.png" descr="Безымянный-1-32.png"/>
            <p:cNvPicPr>
              <a:picLocks noChangeAspect="1"/>
            </p:cNvPicPr>
            <p:nvPr/>
          </p:nvPicPr>
          <p:blipFill>
            <a:blip r:embed="rId8" cstate="print"/>
            <a:srcRect t="26" b="26"/>
            <a:stretch>
              <a:fillRect/>
            </a:stretch>
          </p:blipFill>
          <p:spPr>
            <a:xfrm>
              <a:off x="0" y="-1"/>
              <a:ext cx="444501" cy="444267"/>
            </a:xfrm>
            <a:prstGeom prst="rect">
              <a:avLst/>
            </a:prstGeom>
            <a:ln w="12700" cap="flat">
              <a:noFill/>
              <a:miter lim="400000"/>
            </a:ln>
            <a:effectLst/>
          </p:spPr>
        </p:pic>
        <p:sp>
          <p:nvSpPr>
            <p:cNvPr id="427" name="позаботиться о нервной системе"/>
            <p:cNvSpPr txBox="1"/>
            <p:nvPr/>
          </p:nvSpPr>
          <p:spPr>
            <a:xfrm>
              <a:off x="518250" y="116849"/>
              <a:ext cx="2029401"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pečovat o nervový systém</a:t>
              </a:r>
              <a:endParaRPr dirty="0"/>
            </a:p>
          </p:txBody>
        </p:sp>
      </p:grpSp>
      <p:grpSp>
        <p:nvGrpSpPr>
          <p:cNvPr id="431" name="Группа"/>
          <p:cNvGrpSpPr/>
          <p:nvPr/>
        </p:nvGrpSpPr>
        <p:grpSpPr>
          <a:xfrm>
            <a:off x="406400" y="3950006"/>
            <a:ext cx="3517468" cy="528086"/>
            <a:chOff x="0" y="0"/>
            <a:chExt cx="3517467" cy="528084"/>
          </a:xfrm>
        </p:grpSpPr>
        <p:pic>
          <p:nvPicPr>
            <p:cNvPr id="429" name="Безымянный-1-36.png" descr="Безымянный-1-36.png"/>
            <p:cNvPicPr>
              <a:picLocks noChangeAspect="1"/>
            </p:cNvPicPr>
            <p:nvPr/>
          </p:nvPicPr>
          <p:blipFill>
            <a:blip r:embed="rId9" cstate="print"/>
            <a:srcRect t="26" b="26"/>
            <a:stretch>
              <a:fillRect/>
            </a:stretch>
          </p:blipFill>
          <p:spPr>
            <a:xfrm>
              <a:off x="0" y="0"/>
              <a:ext cx="444501" cy="444266"/>
            </a:xfrm>
            <a:prstGeom prst="rect">
              <a:avLst/>
            </a:prstGeom>
            <a:ln w="12700" cap="flat">
              <a:noFill/>
              <a:miter lim="400000"/>
            </a:ln>
            <a:effectLst/>
          </p:spPr>
        </p:pic>
        <p:sp>
          <p:nvSpPr>
            <p:cNvPr id="430" name="противостоять простудам  в сезон ОРВИ"/>
            <p:cNvSpPr txBox="1"/>
            <p:nvPr/>
          </p:nvSpPr>
          <p:spPr>
            <a:xfrm>
              <a:off x="518249" y="66421"/>
              <a:ext cx="2999218" cy="461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odolávat nachlazení během chřipkové </a:t>
              </a:r>
            </a:p>
            <a:p>
              <a:pPr>
                <a:defRPr sz="1500">
                  <a:solidFill>
                    <a:srgbClr val="001445"/>
                  </a:solidFill>
                  <a:latin typeface="Gilroy Regular"/>
                  <a:ea typeface="Gilroy Regular"/>
                  <a:cs typeface="Gilroy Regular"/>
                  <a:sym typeface="Gilroy Regular"/>
                </a:defRPr>
              </a:pPr>
              <a:r>
                <a:rPr lang="cs-CZ" dirty="0"/>
                <a:t>a SARS sezóny</a:t>
              </a:r>
              <a:endParaRPr dirty="0"/>
            </a:p>
          </p:txBody>
        </p:sp>
      </p:grpSp>
      <p:grpSp>
        <p:nvGrpSpPr>
          <p:cNvPr id="434" name="Группа"/>
          <p:cNvGrpSpPr/>
          <p:nvPr/>
        </p:nvGrpSpPr>
        <p:grpSpPr>
          <a:xfrm>
            <a:off x="406399" y="4795520"/>
            <a:ext cx="8407401" cy="158275"/>
            <a:chOff x="0" y="0"/>
            <a:chExt cx="8407400" cy="158274"/>
          </a:xfrm>
        </p:grpSpPr>
        <p:sp>
          <p:nvSpPr>
            <p:cNvPr id="432" name="O!Mega-3 TG"/>
            <p:cNvSpPr txBox="1"/>
            <p:nvPr/>
          </p:nvSpPr>
          <p:spPr>
            <a:xfrm>
              <a:off x="0" y="0"/>
              <a:ext cx="97114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pic>
          <p:nvPicPr>
            <p:cNvPr id="433" name="Безымянный-1-44.png" descr="Безымянный-1-44.png"/>
            <p:cNvPicPr>
              <a:picLocks noChangeAspect="1"/>
            </p:cNvPicPr>
            <p:nvPr/>
          </p:nvPicPr>
          <p:blipFill>
            <a:blip r:embed="rId10" cstate="print"/>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263"/>
        </a:solidFill>
        <a:effectLst/>
      </p:bgPr>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xmlns="" id="{CA3C2887-EB8F-D5B4-6893-87D61F23E92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9217152" cy="5184648"/>
          </a:xfrm>
          <a:prstGeom prst="rect">
            <a:avLst/>
          </a:prstGeom>
        </p:spPr>
      </p:pic>
      <p:sp>
        <p:nvSpPr>
          <p:cNvPr id="115"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535353"/>
                </a:solidFill>
                <a:latin typeface="Gilroy Bold"/>
                <a:ea typeface="Gilroy Bold"/>
                <a:cs typeface="Gilroy Bold"/>
                <a:sym typeface="Gilroy Bold"/>
              </a:defRPr>
            </a:lvl1pPr>
          </a:lstStyle>
          <a:p>
            <a:r>
              <a:t>O!Mega-3 TG</a:t>
            </a:r>
          </a:p>
        </p:txBody>
      </p:sp>
      <p:pic>
        <p:nvPicPr>
          <p:cNvPr id="116" name="Безымянный-1-45.png" descr="Безымянный-1-45.png"/>
          <p:cNvPicPr>
            <a:picLocks noChangeAspect="1"/>
          </p:cNvPicPr>
          <p:nvPr/>
        </p:nvPicPr>
        <p:blipFill>
          <a:blip r:embed="rId3" cstate="print"/>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shutterstock_1674536527.jpg" descr="shutterstock_1674536527.jpg"/>
          <p:cNvPicPr>
            <a:picLocks noChangeAspect="1"/>
          </p:cNvPicPr>
          <p:nvPr/>
        </p:nvPicPr>
        <p:blipFill>
          <a:blip r:embed="rId3" cstate="print"/>
          <a:srcRect l="9090" t="9034" b="55"/>
          <a:stretch>
            <a:fillRect/>
          </a:stretch>
        </p:blipFill>
        <p:spPr>
          <a:xfrm>
            <a:off x="0" y="-1"/>
            <a:ext cx="9144000" cy="5143501"/>
          </a:xfrm>
          <a:prstGeom prst="rect">
            <a:avLst/>
          </a:prstGeom>
          <a:ln w="12700">
            <a:miter lim="400000"/>
          </a:ln>
        </p:spPr>
      </p:pic>
      <p:pic>
        <p:nvPicPr>
          <p:cNvPr id="439" name="CCI_logo_new_Монтажная область 1.png" descr="CCI_logo_new_Монтажная область 1.png"/>
          <p:cNvPicPr>
            <a:picLocks noChangeAspect="1"/>
          </p:cNvPicPr>
          <p:nvPr/>
        </p:nvPicPr>
        <p:blipFill>
          <a:blip r:embed="rId4" cstate="print"/>
          <a:stretch>
            <a:fillRect/>
          </a:stretch>
        </p:blipFill>
        <p:spPr>
          <a:xfrm>
            <a:off x="8013700" y="4782532"/>
            <a:ext cx="812800" cy="203778"/>
          </a:xfrm>
          <a:prstGeom prst="rect">
            <a:avLst/>
          </a:prstGeom>
          <a:ln w="12700">
            <a:miter lim="400000"/>
          </a:ln>
        </p:spPr>
      </p:pic>
      <p:sp>
        <p:nvSpPr>
          <p:cNvPr id="440" name="O!Mega-3 TG"/>
          <p:cNvSpPr txBox="1"/>
          <p:nvPr/>
        </p:nvSpPr>
        <p:spPr>
          <a:xfrm>
            <a:off x="406399" y="406400"/>
            <a:ext cx="2264716" cy="421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b="1">
                <a:solidFill>
                  <a:srgbClr val="FFFFFF"/>
                </a:solidFill>
                <a:latin typeface="Helvetica Neue"/>
                <a:ea typeface="Helvetica Neue"/>
                <a:cs typeface="Helvetica Neue"/>
                <a:sym typeface="Helvetica Neue"/>
              </a:defRPr>
            </a:lvl1pPr>
          </a:lstStyle>
          <a:p>
            <a:r>
              <a:t>O!Mega-3 TG</a:t>
            </a:r>
          </a:p>
        </p:txBody>
      </p:sp>
      <p:sp>
        <p:nvSpPr>
          <p:cNvPr id="44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442" name="Для здоровья сердца,  сосудов и зрения"/>
          <p:cNvSpPr txBox="1"/>
          <p:nvPr/>
        </p:nvSpPr>
        <p:spPr>
          <a:xfrm>
            <a:off x="787399" y="1263742"/>
            <a:ext cx="2199320"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cs-CZ" dirty="0"/>
              <a:t>Pro zdraví srdce, cév a zraku</a:t>
            </a:r>
            <a:endParaRPr dirty="0"/>
          </a:p>
        </p:txBody>
      </p:sp>
      <p:sp>
        <p:nvSpPr>
          <p:cNvPr id="443" name="Высокая концентрация ПНЖК  омега-3 в каждой капсуле"/>
          <p:cNvSpPr txBox="1"/>
          <p:nvPr/>
        </p:nvSpPr>
        <p:spPr>
          <a:xfrm>
            <a:off x="787399" y="1894866"/>
            <a:ext cx="3876061"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cs-CZ" dirty="0"/>
              <a:t>Vysoká koncentrace omega-3 PUFA v každé kapsli</a:t>
            </a:r>
            <a:endParaRPr dirty="0"/>
          </a:p>
        </p:txBody>
      </p:sp>
      <p:sp>
        <p:nvSpPr>
          <p:cNvPr id="444" name="Подходит для детей с 14 лет  и взрослых"/>
          <p:cNvSpPr txBox="1"/>
          <p:nvPr/>
        </p:nvSpPr>
        <p:spPr>
          <a:xfrm>
            <a:off x="787399" y="2400300"/>
            <a:ext cx="65"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endParaRPr dirty="0"/>
          </a:p>
        </p:txBody>
      </p:sp>
      <p:sp>
        <p:nvSpPr>
          <p:cNvPr id="445" name="Линия"/>
          <p:cNvSpPr/>
          <p:nvPr/>
        </p:nvSpPr>
        <p:spPr>
          <a:xfrm flipH="1" flipV="1">
            <a:off x="544279" y="1546275"/>
            <a:ext cx="4744" cy="330169"/>
          </a:xfrm>
          <a:prstGeom prst="line">
            <a:avLst/>
          </a:prstGeom>
          <a:ln w="12700">
            <a:solidFill>
              <a:srgbClr val="FFFFFF"/>
            </a:solidFill>
          </a:ln>
        </p:spPr>
        <p:txBody>
          <a:bodyPr lIns="45718" tIns="45718" rIns="45718" bIns="45718"/>
          <a:lstStyle/>
          <a:p>
            <a:endParaRPr/>
          </a:p>
        </p:txBody>
      </p:sp>
      <p:grpSp>
        <p:nvGrpSpPr>
          <p:cNvPr id="448" name="Группа"/>
          <p:cNvGrpSpPr/>
          <p:nvPr/>
        </p:nvGrpSpPr>
        <p:grpSpPr>
          <a:xfrm>
            <a:off x="406400" y="1267333"/>
            <a:ext cx="279400" cy="279403"/>
            <a:chOff x="0" y="0"/>
            <a:chExt cx="279400" cy="279402"/>
          </a:xfrm>
        </p:grpSpPr>
        <p:sp>
          <p:nvSpPr>
            <p:cNvPr id="446"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47" name="1"/>
            <p:cNvSpPr txBox="1"/>
            <p:nvPr/>
          </p:nvSpPr>
          <p:spPr>
            <a:xfrm>
              <a:off x="76198"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defRPr>
              </a:lvl1pPr>
            </a:lstStyle>
            <a:p>
              <a:r>
                <a:t>1</a:t>
              </a:r>
            </a:p>
          </p:txBody>
        </p:sp>
      </p:grpSp>
      <p:grpSp>
        <p:nvGrpSpPr>
          <p:cNvPr id="455" name="Группа"/>
          <p:cNvGrpSpPr/>
          <p:nvPr/>
        </p:nvGrpSpPr>
        <p:grpSpPr>
          <a:xfrm>
            <a:off x="406400" y="1870581"/>
            <a:ext cx="279400" cy="279403"/>
            <a:chOff x="0" y="0"/>
            <a:chExt cx="279400" cy="279402"/>
          </a:xfrm>
        </p:grpSpPr>
        <p:sp>
          <p:nvSpPr>
            <p:cNvPr id="453"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54" name="2"/>
            <p:cNvSpPr txBox="1"/>
            <p:nvPr/>
          </p:nvSpPr>
          <p:spPr>
            <a:xfrm>
              <a:off x="76198"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defRPr>
              </a:lvl1pPr>
            </a:lstStyle>
            <a:p>
              <a:r>
                <a:t>2</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12_omega копия-восстановлено30.jpg" descr="12_omega копия-восстановлено30.jpg"/>
          <p:cNvPicPr>
            <a:picLocks noChangeAspect="1"/>
          </p:cNvPicPr>
          <p:nvPr/>
        </p:nvPicPr>
        <p:blipFill>
          <a:blip r:embed="rId3" cstate="print"/>
          <a:srcRect l="5161" r="5161"/>
          <a:stretch>
            <a:fillRect/>
          </a:stretch>
        </p:blipFill>
        <p:spPr>
          <a:xfrm>
            <a:off x="0" y="0"/>
            <a:ext cx="9144000" cy="5143500"/>
          </a:xfrm>
          <a:prstGeom prst="rect">
            <a:avLst/>
          </a:prstGeom>
          <a:ln w="12700">
            <a:miter lim="400000"/>
          </a:ln>
        </p:spPr>
      </p:pic>
      <p:sp>
        <p:nvSpPr>
          <p:cNvPr id="460" name="CustomShape 1"/>
          <p:cNvSpPr txBox="1"/>
          <p:nvPr/>
        </p:nvSpPr>
        <p:spPr>
          <a:xfrm>
            <a:off x="406400" y="406400"/>
            <a:ext cx="3704445" cy="603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a:t>
            </a:r>
            <a:r>
              <a:rPr lang="cs-CZ" dirty="0"/>
              <a:t>30 kapslí</a:t>
            </a:r>
            <a:r>
              <a:rPr dirty="0"/>
              <a:t>)</a:t>
            </a:r>
          </a:p>
        </p:txBody>
      </p:sp>
      <p:sp>
        <p:nvSpPr>
          <p:cNvPr id="461" name="CustomShape 2"/>
          <p:cNvSpPr txBox="1"/>
          <p:nvPr/>
        </p:nvSpPr>
        <p:spPr>
          <a:xfrm>
            <a:off x="406400" y="1634220"/>
            <a:ext cx="2355914" cy="1788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85678" tIns="85678" rIns="85678" bIns="85678">
            <a:spAutoFit/>
          </a:bodyPr>
          <a:lstStyle/>
          <a:p>
            <a:pPr>
              <a:defRPr sz="1500">
                <a:solidFill>
                  <a:srgbClr val="FFFFFF"/>
                </a:solidFill>
                <a:latin typeface="Gilroy Bold"/>
                <a:ea typeface="Gilroy Bold"/>
                <a:cs typeface="Gilroy Bold"/>
                <a:sym typeface="Gilroy Bold"/>
              </a:defRPr>
            </a:pPr>
            <a:r>
              <a:rPr lang="cs-CZ" dirty="0"/>
              <a:t>BONUSOVÉ BODY</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endParaRPr lang="cs-CZ" dirty="0"/>
          </a:p>
          <a:p>
            <a:pPr>
              <a:defRPr sz="1500">
                <a:solidFill>
                  <a:srgbClr val="FFFFFF"/>
                </a:solidFill>
                <a:latin typeface="Gilroy Bold"/>
                <a:ea typeface="Gilroy Bold"/>
                <a:cs typeface="Gilroy Bold"/>
                <a:sym typeface="Gilroy Bold"/>
              </a:defRPr>
            </a:pPr>
            <a:r>
              <a:rPr lang="cs-CZ" dirty="0"/>
              <a:t>KLUBOVÁ CENA</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endParaRPr lang="cs-CZ" dirty="0"/>
          </a:p>
          <a:p>
            <a:pPr>
              <a:defRPr sz="1500">
                <a:solidFill>
                  <a:srgbClr val="FFFFFF"/>
                </a:solidFill>
                <a:latin typeface="Gilroy Bold"/>
                <a:ea typeface="Gilroy Bold"/>
                <a:cs typeface="Gilroy Bold"/>
                <a:sym typeface="Gilroy Bold"/>
              </a:defRPr>
            </a:pPr>
            <a:r>
              <a:rPr lang="cs-CZ" dirty="0"/>
              <a:t>MALOOBCHODNÍ CENA</a:t>
            </a:r>
            <a:endParaRPr lang="ru-RU" dirty="0"/>
          </a:p>
        </p:txBody>
      </p:sp>
      <p:sp>
        <p:nvSpPr>
          <p:cNvPr id="462" name="CustomShape 4"/>
          <p:cNvSpPr txBox="1"/>
          <p:nvPr/>
        </p:nvSpPr>
        <p:spPr>
          <a:xfrm>
            <a:off x="2888422" y="2955020"/>
            <a:ext cx="939201" cy="361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t>15,00 у.е.</a:t>
            </a:r>
          </a:p>
        </p:txBody>
      </p:sp>
      <p:sp>
        <p:nvSpPr>
          <p:cNvPr id="463" name="CustomShape 5"/>
          <p:cNvSpPr txBox="1"/>
          <p:nvPr/>
        </p:nvSpPr>
        <p:spPr>
          <a:xfrm>
            <a:off x="2888422" y="2294408"/>
            <a:ext cx="940154" cy="361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12,00 </a:t>
            </a:r>
            <a:r>
              <a:rPr dirty="0" err="1"/>
              <a:t>у.е</a:t>
            </a:r>
            <a:r>
              <a:rPr dirty="0"/>
              <a:t>.</a:t>
            </a:r>
          </a:p>
        </p:txBody>
      </p:sp>
      <p:sp>
        <p:nvSpPr>
          <p:cNvPr id="464" name="2194"/>
          <p:cNvSpPr txBox="1"/>
          <p:nvPr/>
        </p:nvSpPr>
        <p:spPr>
          <a:xfrm>
            <a:off x="508000" y="939800"/>
            <a:ext cx="392938" cy="19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2194</a:t>
            </a:r>
          </a:p>
        </p:txBody>
      </p:sp>
      <p:sp>
        <p:nvSpPr>
          <p:cNvPr id="465"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66" name="7,5"/>
          <p:cNvSpPr txBox="1"/>
          <p:nvPr/>
        </p:nvSpPr>
        <p:spPr>
          <a:xfrm>
            <a:off x="3205250" y="1732741"/>
            <a:ext cx="234824" cy="19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7,5</a:t>
            </a:r>
          </a:p>
        </p:txBody>
      </p:sp>
      <p:grpSp>
        <p:nvGrpSpPr>
          <p:cNvPr id="469" name="Группа"/>
          <p:cNvGrpSpPr/>
          <p:nvPr/>
        </p:nvGrpSpPr>
        <p:grpSpPr>
          <a:xfrm>
            <a:off x="406399" y="4795520"/>
            <a:ext cx="8407401" cy="158275"/>
            <a:chOff x="0" y="0"/>
            <a:chExt cx="8407400" cy="158274"/>
          </a:xfrm>
        </p:grpSpPr>
        <p:sp>
          <p:nvSpPr>
            <p:cNvPr id="467" name="O!Mega-3 TG"/>
            <p:cNvSpPr txBox="1"/>
            <p:nvPr/>
          </p:nvSpPr>
          <p:spPr>
            <a:xfrm>
              <a:off x="0" y="0"/>
              <a:ext cx="97114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68" name="Безымянный-1-44.png" descr="Безымянный-1-44.png"/>
            <p:cNvPicPr>
              <a:picLocks noChangeAspect="1"/>
            </p:cNvPicPr>
            <p:nvPr/>
          </p:nvPicPr>
          <p:blipFill>
            <a:blip r:embed="rId4" cstate="print"/>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12_omega копия-восстановлено.jpg" descr="12_omega копия-восстановлено.jpg"/>
          <p:cNvPicPr>
            <a:picLocks noChangeAspect="1"/>
          </p:cNvPicPr>
          <p:nvPr/>
        </p:nvPicPr>
        <p:blipFill>
          <a:blip r:embed="rId3" cstate="print"/>
          <a:srcRect l="5161" r="5161"/>
          <a:stretch>
            <a:fillRect/>
          </a:stretch>
        </p:blipFill>
        <p:spPr>
          <a:xfrm>
            <a:off x="0" y="0"/>
            <a:ext cx="9144000" cy="5143500"/>
          </a:xfrm>
          <a:prstGeom prst="rect">
            <a:avLst/>
          </a:prstGeom>
          <a:ln w="12700">
            <a:miter lim="400000"/>
          </a:ln>
        </p:spPr>
      </p:pic>
      <p:sp>
        <p:nvSpPr>
          <p:cNvPr id="474" name="CustomShape 1"/>
          <p:cNvSpPr txBox="1"/>
          <p:nvPr/>
        </p:nvSpPr>
        <p:spPr>
          <a:xfrm>
            <a:off x="406399" y="406400"/>
            <a:ext cx="3704445" cy="603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a:t>
            </a:r>
            <a:r>
              <a:rPr lang="cs-CZ" dirty="0"/>
              <a:t>90 kapslí</a:t>
            </a:r>
            <a:r>
              <a:rPr dirty="0"/>
              <a:t>)</a:t>
            </a:r>
          </a:p>
        </p:txBody>
      </p:sp>
      <p:sp>
        <p:nvSpPr>
          <p:cNvPr id="475" name="CustomShape 2"/>
          <p:cNvSpPr txBox="1"/>
          <p:nvPr/>
        </p:nvSpPr>
        <p:spPr>
          <a:xfrm>
            <a:off x="406400" y="1634220"/>
            <a:ext cx="2000453" cy="1788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lang="cs-CZ" dirty="0"/>
              <a:t>BONUSOVÉ BODY</a:t>
            </a:r>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cs-CZ" dirty="0"/>
              <a:t>KLUBOVÁ CENA </a:t>
            </a: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Helvetica Neue"/>
                <a:ea typeface="Helvetica Neue"/>
                <a:cs typeface="Helvetica Neue"/>
                <a:sym typeface="Helvetica Neue"/>
              </a:defRPr>
            </a:pPr>
            <a:endParaRPr dirty="0"/>
          </a:p>
          <a:p>
            <a:pPr>
              <a:defRPr sz="1500">
                <a:solidFill>
                  <a:srgbClr val="FFFFFF"/>
                </a:solidFill>
                <a:latin typeface="Gilroy Bold"/>
                <a:ea typeface="Gilroy Bold"/>
                <a:cs typeface="Gilroy Bold"/>
                <a:sym typeface="Gilroy Bold"/>
              </a:defRPr>
            </a:pPr>
            <a:r>
              <a:rPr lang="cs-CZ" dirty="0"/>
              <a:t>MALOOBCHODNÍ CENA</a:t>
            </a:r>
            <a:endParaRPr dirty="0"/>
          </a:p>
        </p:txBody>
      </p:sp>
      <p:sp>
        <p:nvSpPr>
          <p:cNvPr id="476" name="CustomShape 4"/>
          <p:cNvSpPr txBox="1"/>
          <p:nvPr/>
        </p:nvSpPr>
        <p:spPr>
          <a:xfrm>
            <a:off x="2888422" y="2955020"/>
            <a:ext cx="925866" cy="361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t>37,50 у.е.</a:t>
            </a:r>
          </a:p>
        </p:txBody>
      </p:sp>
      <p:sp>
        <p:nvSpPr>
          <p:cNvPr id="477" name="CustomShape 5"/>
          <p:cNvSpPr txBox="1"/>
          <p:nvPr/>
        </p:nvSpPr>
        <p:spPr>
          <a:xfrm>
            <a:off x="2888422" y="2294408"/>
            <a:ext cx="990636" cy="3618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t>30,00 у.е.</a:t>
            </a:r>
          </a:p>
        </p:txBody>
      </p:sp>
      <p:sp>
        <p:nvSpPr>
          <p:cNvPr id="478"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79" name="2191"/>
          <p:cNvSpPr txBox="1"/>
          <p:nvPr/>
        </p:nvSpPr>
        <p:spPr>
          <a:xfrm>
            <a:off x="508000" y="939800"/>
            <a:ext cx="363792" cy="19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2191</a:t>
            </a:r>
          </a:p>
        </p:txBody>
      </p:sp>
      <p:sp>
        <p:nvSpPr>
          <p:cNvPr id="480" name="19,0"/>
          <p:cNvSpPr txBox="1"/>
          <p:nvPr/>
        </p:nvSpPr>
        <p:spPr>
          <a:xfrm>
            <a:off x="3152313" y="1732741"/>
            <a:ext cx="332360" cy="19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19,0</a:t>
            </a:r>
          </a:p>
        </p:txBody>
      </p:sp>
      <p:sp>
        <p:nvSpPr>
          <p:cNvPr id="48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82" name="Безымянный-1-44.png" descr="Безымянный-1-44.png"/>
          <p:cNvPicPr>
            <a:picLocks noChangeAspect="1"/>
          </p:cNvPicPr>
          <p:nvPr/>
        </p:nvPicPr>
        <p:blipFill>
          <a:blip r:embed="rId4" cstate="print"/>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Безымянный-1_Монтажная область 1 копия.png" descr="Безымянный-1_Монтажная область 1 копия.png"/>
          <p:cNvPicPr>
            <a:picLocks noChangeAspect="1"/>
          </p:cNvPicPr>
          <p:nvPr/>
        </p:nvPicPr>
        <p:blipFill>
          <a:blip r:embed="rId2" cstate="print"/>
          <a:srcRect t="4" b="4"/>
          <a:stretch>
            <a:fillRect/>
          </a:stretch>
        </p:blipFill>
        <p:spPr>
          <a:xfrm>
            <a:off x="0" y="-1"/>
            <a:ext cx="9144001" cy="5143503"/>
          </a:xfrm>
          <a:prstGeom prst="rect">
            <a:avLst/>
          </a:prstGeom>
          <a:ln w="12700">
            <a:miter lim="400000"/>
          </a:ln>
        </p:spPr>
      </p:pic>
      <p:sp>
        <p:nvSpPr>
          <p:cNvPr id="110" name="Восстановленная триглицеридная форма —  лучший способ повысить концентрацию  ЭПК и ДГК"/>
          <p:cNvSpPr txBox="1"/>
          <p:nvPr/>
        </p:nvSpPr>
        <p:spPr>
          <a:xfrm>
            <a:off x="406398" y="406400"/>
            <a:ext cx="6806350"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dirty="0"/>
              <a:t>O!Mega-3 TG </a:t>
            </a:r>
            <a:r>
              <a:rPr lang="cs-CZ" dirty="0"/>
              <a:t>místo Omega 3/60: co se změnilo?</a:t>
            </a:r>
            <a:endParaRPr dirty="0"/>
          </a:p>
        </p:txBody>
      </p:sp>
      <p:graphicFrame>
        <p:nvGraphicFramePr>
          <p:cNvPr id="111" name="Таблица"/>
          <p:cNvGraphicFramePr/>
          <p:nvPr/>
        </p:nvGraphicFramePr>
        <p:xfrm>
          <a:off x="411941" y="1092200"/>
          <a:ext cx="8409519" cy="3656995"/>
        </p:xfrm>
        <a:graphic>
          <a:graphicData uri="http://schemas.openxmlformats.org/drawingml/2006/table">
            <a:tbl>
              <a:tblPr firstRow="1" firstCol="1" bandRow="1">
                <a:tableStyleId>{2708684C-4D16-4618-839F-0558EEFCDFE6}</a:tableStyleId>
              </a:tblPr>
              <a:tblGrid>
                <a:gridCol w="2877064">
                  <a:extLst>
                    <a:ext uri="{9D8B030D-6E8A-4147-A177-3AD203B41FA5}">
                      <a16:colId xmlns:a16="http://schemas.microsoft.com/office/drawing/2014/main" xmlns="" val="20000"/>
                    </a:ext>
                  </a:extLst>
                </a:gridCol>
                <a:gridCol w="2729282">
                  <a:extLst>
                    <a:ext uri="{9D8B030D-6E8A-4147-A177-3AD203B41FA5}">
                      <a16:colId xmlns:a16="http://schemas.microsoft.com/office/drawing/2014/main" xmlns="" val="20001"/>
                    </a:ext>
                  </a:extLst>
                </a:gridCol>
                <a:gridCol w="2803173">
                  <a:extLst>
                    <a:ext uri="{9D8B030D-6E8A-4147-A177-3AD203B41FA5}">
                      <a16:colId xmlns:a16="http://schemas.microsoft.com/office/drawing/2014/main" xmlns="" val="20002"/>
                    </a:ext>
                  </a:extLst>
                </a:gridCol>
              </a:tblGrid>
              <a:tr h="410108">
                <a:tc>
                  <a:txBody>
                    <a:bodyPr/>
                    <a:lstStyle/>
                    <a:p>
                      <a:endParaRPr dirty="0"/>
                    </a:p>
                  </a:txBody>
                  <a:tcPr marL="0" marR="0" marT="0" marB="0" horzOverflow="overflow">
                    <a:lnL w="12700">
                      <a:solidFill>
                        <a:srgbClr val="FFFFFF"/>
                      </a:solidFill>
                      <a:miter lim="400000"/>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l">
                        <a:defRPr sz="1300" b="0">
                          <a:solidFill>
                            <a:srgbClr val="FEE6AF"/>
                          </a:solidFill>
                          <a:latin typeface="Gilroy Bold"/>
                          <a:ea typeface="Gilroy Bold"/>
                          <a:cs typeface="Gilroy Bold"/>
                          <a:sym typeface="Gilroy Bold"/>
                        </a:defRPr>
                      </a:pPr>
                      <a:r>
                        <a:rPr sz="1400" b="1" dirty="0">
                          <a:latin typeface="☞GILROY-REGULAR" pitchFamily="2" charset="0"/>
                          <a:ea typeface="+mn-ea"/>
                          <a:cs typeface="+mn-cs"/>
                          <a:sym typeface="Arial"/>
                        </a:rPr>
                        <a:t>O!Mega-3 TG</a:t>
                      </a:r>
                    </a:p>
                  </a:txBody>
                  <a:tcPr marL="101600" marR="101600" marT="101600" marB="101600" horzOverflow="overflow">
                    <a:lnL w="6350">
                      <a:solidFill>
                        <a:srgbClr val="FFFFFF"/>
                      </a:solidFill>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ctr" defTabSz="449580">
                        <a:lnSpc>
                          <a:spcPct val="115000"/>
                        </a:lnSpc>
                        <a:defRPr sz="1400" b="0">
                          <a:solidFill>
                            <a:srgbClr val="FEE6A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 3/60</a:t>
                      </a:r>
                    </a:p>
                  </a:txBody>
                  <a:tcPr marL="101600" marR="101600" marT="101600" marB="101600" horzOverflow="overflow">
                    <a:lnL w="6350">
                      <a:solidFill>
                        <a:srgbClr val="FFFFFF"/>
                      </a:solidFill>
                    </a:lnL>
                    <a:lnR w="12700">
                      <a:solidFill>
                        <a:srgbClr val="FFFFFF"/>
                      </a:solidFill>
                      <a:miter lim="400000"/>
                    </a:lnR>
                    <a:lnT w="12700">
                      <a:solidFill>
                        <a:srgbClr val="FFFFFF"/>
                      </a:solidFill>
                      <a:miter lim="400000"/>
                    </a:lnT>
                    <a:lnB w="6350">
                      <a:solidFill>
                        <a:srgbClr val="FFFFFF"/>
                      </a:solidFill>
                    </a:lnB>
                    <a:solidFill>
                      <a:srgbClr val="001561">
                        <a:alpha val="0"/>
                      </a:srgbClr>
                    </a:solidFill>
                  </a:tcPr>
                </a:tc>
                <a:extLst>
                  <a:ext uri="{0D108BD9-81ED-4DB2-BD59-A6C34878D82A}">
                    <a16:rowId xmlns:a16="http://schemas.microsoft.com/office/drawing/2014/main" xmlns="" val="10000"/>
                  </a:ext>
                </a:extLst>
              </a:tr>
              <a:tr h="1370096">
                <a:tc>
                  <a:txBody>
                    <a:bodyPr/>
                    <a:lstStyle/>
                    <a:p>
                      <a:pPr marL="25400" indent="-25400" algn="l" defTabSz="449580">
                        <a:lnSpc>
                          <a:spcPct val="115000"/>
                        </a:lnSpc>
                        <a:spcBef>
                          <a:spcPts val="700"/>
                        </a:spcBef>
                        <a:defRPr sz="1300" b="0">
                          <a:solidFill>
                            <a:srgbClr val="FEE6AF"/>
                          </a:solidFill>
                          <a:uFill>
                            <a:solidFill>
                              <a:srgbClr val="000000"/>
                            </a:solidFill>
                          </a:uFill>
                          <a:latin typeface="Gilroy Bold"/>
                          <a:ea typeface="Gilroy Bold"/>
                          <a:cs typeface="Gilroy Bold"/>
                          <a:sym typeface="Gilroy Bold"/>
                        </a:defRPr>
                      </a:pPr>
                      <a:r>
                        <a:rPr lang="cs-CZ" dirty="0"/>
                        <a:t>Obsah PUFA omega-3</a:t>
                      </a:r>
                      <a:endParaRPr dirty="0"/>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Celkový obsah omega-3 PUFA 650 mg, z toho: EPA (kyselina </a:t>
                      </a:r>
                      <a:r>
                        <a:rPr lang="cs-CZ" dirty="0" err="1"/>
                        <a:t>eikosapentaenová</a:t>
                      </a:r>
                      <a:r>
                        <a:rPr lang="cs-CZ" dirty="0"/>
                        <a:t>) 360 mg</a:t>
                      </a:r>
                      <a:r>
                        <a:rPr lang="en-GB" dirty="0"/>
                        <a:t>; </a:t>
                      </a:r>
                      <a:r>
                        <a:rPr lang="cs-CZ" dirty="0"/>
                        <a:t>DHA (kyselina </a:t>
                      </a:r>
                      <a:r>
                        <a:rPr lang="cs-CZ" dirty="0" err="1"/>
                        <a:t>dokosahexaenová</a:t>
                      </a:r>
                      <a:r>
                        <a:rPr lang="cs-CZ" dirty="0"/>
                        <a:t>) 240 mg</a:t>
                      </a:r>
                      <a:r>
                        <a:rPr lang="ru-RU" dirty="0"/>
                        <a:t> </a:t>
                      </a:r>
                      <a:endParaRPr dirty="0"/>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Celkový obsah omega-3 PUFA 600 mg, z toho: EPA (kyselina </a:t>
                      </a:r>
                      <a:r>
                        <a:rPr lang="cs-CZ" dirty="0" err="1"/>
                        <a:t>eikosapentaenová</a:t>
                      </a:r>
                      <a:r>
                        <a:rPr lang="cs-CZ" dirty="0"/>
                        <a:t>) 300 mg</a:t>
                      </a:r>
                      <a:r>
                        <a:rPr lang="en-GB" dirty="0"/>
                        <a:t>; </a:t>
                      </a:r>
                      <a:r>
                        <a:rPr lang="cs-CZ" dirty="0"/>
                        <a:t> DHA (kyselina </a:t>
                      </a:r>
                      <a:r>
                        <a:rPr lang="cs-CZ" dirty="0" err="1"/>
                        <a:t>dokosahexaenová</a:t>
                      </a:r>
                      <a:r>
                        <a:rPr lang="cs-CZ" dirty="0"/>
                        <a:t>) 200 mg</a:t>
                      </a:r>
                      <a:endParaRPr dirty="0"/>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xmlns="" val="10001"/>
                  </a:ext>
                </a:extLst>
              </a:tr>
              <a:tr h="633983">
                <a:tc>
                  <a:txBody>
                    <a:bodyPr/>
                    <a:lstStyle/>
                    <a:p>
                      <a:pPr algn="l" defTabSz="449580">
                        <a:lnSpc>
                          <a:spcPct val="115000"/>
                        </a:lnSpc>
                        <a:defRPr sz="1300">
                          <a:solidFill>
                            <a:srgbClr val="FEE6AF"/>
                          </a:solidFill>
                          <a:uFill>
                            <a:solidFill>
                              <a:srgbClr val="000000"/>
                            </a:solidFill>
                          </a:uFill>
                        </a:defRPr>
                      </a:pPr>
                      <a:r>
                        <a:rPr lang="cs-CZ" dirty="0">
                          <a:latin typeface="☞GILROY-REGULAR" pitchFamily="2" charset="0"/>
                        </a:rPr>
                        <a:t>Forma připojení</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Obnovená forma triglyceridů</a:t>
                      </a:r>
                    </a:p>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(re-esterified TG)</a:t>
                      </a: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err="1"/>
                        <a:t>Ethylesterová</a:t>
                      </a:r>
                      <a:r>
                        <a:rPr lang="cs-CZ" dirty="0"/>
                        <a:t> forma (EE)</a:t>
                      </a:r>
                      <a:endParaRPr dirty="0"/>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xmlns="" val="10002"/>
                  </a:ext>
                </a:extLst>
              </a:tr>
              <a:tr h="612913">
                <a:tc>
                  <a:txBody>
                    <a:bodyPr/>
                    <a:lstStyle/>
                    <a:p>
                      <a:pPr algn="l" defTabSz="449580">
                        <a:lnSpc>
                          <a:spcPct val="115000"/>
                        </a:lnSpc>
                        <a:defRPr sz="1300">
                          <a:solidFill>
                            <a:srgbClr val="FEE6AF"/>
                          </a:solidFill>
                          <a:uFill>
                            <a:solidFill>
                              <a:srgbClr val="000000"/>
                            </a:solidFill>
                          </a:uFill>
                        </a:defRPr>
                      </a:pPr>
                      <a:r>
                        <a:rPr lang="cs-CZ" dirty="0">
                          <a:latin typeface="☞GILROY-REGULAR" pitchFamily="2" charset="0"/>
                        </a:rPr>
                        <a:t>Patentované výrobní technologie</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defRPr>
                          <a:solidFill>
                            <a:srgbClr val="000000">
                              <a:alpha val="0"/>
                            </a:srgbClr>
                          </a:solidFill>
                        </a:defRPr>
                      </a:pPr>
                      <a:endParaRP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blipFill rotWithShape="1">
                      <a:blip r:embed="rId3"/>
                      <a:srcRect/>
                      <a:stretch>
                        <a:fillRect/>
                      </a:stretch>
                    </a:blipFill>
                  </a:tcPr>
                </a:tc>
                <a:tc>
                  <a:txBody>
                    <a:bodyPr/>
                    <a:lstStyle/>
                    <a:p>
                      <a:endParaRPr/>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xmlns="" val="10003"/>
                  </a:ext>
                </a:extLst>
              </a:tr>
              <a:tr h="397823">
                <a:tc>
                  <a:txBody>
                    <a:bodyPr/>
                    <a:lstStyle/>
                    <a:p>
                      <a:pPr algn="l" defTabSz="449580">
                        <a:lnSpc>
                          <a:spcPct val="115000"/>
                        </a:lnSpc>
                        <a:defRPr sz="1300">
                          <a:solidFill>
                            <a:srgbClr val="FEE6AF"/>
                          </a:solidFill>
                          <a:uFill>
                            <a:solidFill>
                              <a:srgbClr val="000000"/>
                            </a:solidFill>
                          </a:uFill>
                        </a:defRPr>
                      </a:pPr>
                      <a:r>
                        <a:rPr lang="cs-CZ" dirty="0">
                          <a:latin typeface="☞GILROY-REGULAR" pitchFamily="2" charset="0"/>
                        </a:rPr>
                        <a:t>Výrobce</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err="1"/>
                        <a:t>Rioja</a:t>
                      </a:r>
                      <a:r>
                        <a:rPr lang="cs-CZ" dirty="0"/>
                        <a:t> </a:t>
                      </a:r>
                      <a:r>
                        <a:rPr lang="cs-CZ" dirty="0" err="1"/>
                        <a:t>Nature</a:t>
                      </a:r>
                      <a:r>
                        <a:rPr lang="cs-CZ" dirty="0"/>
                        <a:t> Pharma, S.L (Španělsko)</a:t>
                      </a:r>
                      <a:endParaRPr dirty="0"/>
                    </a:p>
                  </a:txBody>
                  <a:tcPr marL="101600" marR="101600" marT="101600" marB="101600" horzOverflow="overflow">
                    <a:lnL w="6350">
                      <a:solidFill>
                        <a:srgbClr val="FFFFFF"/>
                      </a:solidFill>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United Pharma LLC (USA)</a:t>
                      </a:r>
                      <a:endParaRPr dirty="0"/>
                    </a:p>
                  </a:txBody>
                  <a:tcPr marL="101600" marR="101600" marT="101600" marB="101600" horzOverflow="overflow">
                    <a:lnL w="6350">
                      <a:solidFill>
                        <a:srgbClr val="FFFFFF"/>
                      </a:solidFill>
                    </a:lnL>
                    <a:lnR w="12700">
                      <a:solidFill>
                        <a:srgbClr val="FFFFFF"/>
                      </a:solidFill>
                      <a:miter lim="400000"/>
                    </a:lnR>
                    <a:lnT w="6350">
                      <a:solidFill>
                        <a:srgbClr val="FFFFFF"/>
                      </a:solidFill>
                    </a:lnT>
                    <a:lnB w="12700">
                      <a:solidFill>
                        <a:srgbClr val="FFFFFF"/>
                      </a:solidFill>
                      <a:miter lim="400000"/>
                    </a:lnB>
                    <a:solidFill>
                      <a:srgbClr val="001561">
                        <a:alpha val="0"/>
                      </a:srgbClr>
                    </a:solidFill>
                  </a:tcPr>
                </a:tc>
                <a:extLst>
                  <a:ext uri="{0D108BD9-81ED-4DB2-BD59-A6C34878D82A}">
                    <a16:rowId xmlns:a16="http://schemas.microsoft.com/office/drawing/2014/main" xmlns="" val="10004"/>
                  </a:ext>
                </a:extLst>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sam-wermut-XvKaRS_0Jik-unsplash.jpg" descr="sam-wermut-XvKaRS_0Jik-unsplash.jpg"/>
          <p:cNvPicPr>
            <a:picLocks noChangeAspect="1"/>
          </p:cNvPicPr>
          <p:nvPr/>
        </p:nvPicPr>
        <p:blipFill>
          <a:blip r:embed="rId2" cstate="print"/>
          <a:srcRect t="62424" b="70"/>
          <a:stretch>
            <a:fillRect/>
          </a:stretch>
        </p:blipFill>
        <p:spPr>
          <a:xfrm>
            <a:off x="0" y="0"/>
            <a:ext cx="9144001" cy="5143502"/>
          </a:xfrm>
          <a:prstGeom prst="rect">
            <a:avLst/>
          </a:prstGeom>
          <a:ln w="12700">
            <a:miter lim="400000"/>
          </a:ln>
        </p:spPr>
      </p:pic>
      <p:pic>
        <p:nvPicPr>
          <p:cNvPr id="114" name="Безымянный-1_Монтажная область 1 копия.png" descr="Безымянный-1_Монтажная область 1 копия.png"/>
          <p:cNvPicPr>
            <a:picLocks noChangeAspect="1"/>
          </p:cNvPicPr>
          <p:nvPr/>
        </p:nvPicPr>
        <p:blipFill>
          <a:blip r:embed="rId3" cstate="print">
            <a:alphaModFix amt="51540"/>
          </a:blip>
          <a:srcRect t="4" b="4"/>
          <a:stretch>
            <a:fillRect/>
          </a:stretch>
        </p:blipFill>
        <p:spPr>
          <a:xfrm>
            <a:off x="-1" y="0"/>
            <a:ext cx="9144000" cy="5143502"/>
          </a:xfrm>
          <a:prstGeom prst="rect">
            <a:avLst/>
          </a:prstGeom>
          <a:ln w="12700">
            <a:miter lim="400000"/>
          </a:ln>
        </p:spPr>
      </p:pic>
      <p:sp>
        <p:nvSpPr>
          <p:cNvPr id="115" name="O!Mega-3 TG"/>
          <p:cNvSpPr txBox="1"/>
          <p:nvPr/>
        </p:nvSpPr>
        <p:spPr>
          <a:xfrm>
            <a:off x="406398" y="406400"/>
            <a:ext cx="2169200" cy="337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dirty="0"/>
              <a:t>O!Mega-3 TG</a:t>
            </a:r>
          </a:p>
        </p:txBody>
      </p:sp>
      <p:sp>
        <p:nvSpPr>
          <p:cNvPr id="116" name="Для здоровья сердца,  сосудов и зрения"/>
          <p:cNvSpPr txBox="1"/>
          <p:nvPr/>
        </p:nvSpPr>
        <p:spPr>
          <a:xfrm>
            <a:off x="787398" y="1193800"/>
            <a:ext cx="2574423" cy="515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O!Mega-3 TG - vyšší koncentrace</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omega-3 PUFA + 8,3 %</a:t>
            </a:r>
            <a:endParaRPr dirty="0">
              <a:latin typeface="Gilroy Bold"/>
              <a:ea typeface="Gilroy Bold"/>
              <a:cs typeface="Gilroy Bold"/>
              <a:sym typeface="Gilroy Bold"/>
            </a:endParaRPr>
          </a:p>
        </p:txBody>
      </p:sp>
      <p:grpSp>
        <p:nvGrpSpPr>
          <p:cNvPr id="119" name="Группа"/>
          <p:cNvGrpSpPr/>
          <p:nvPr/>
        </p:nvGrpSpPr>
        <p:grpSpPr>
          <a:xfrm>
            <a:off x="406675" y="1193799"/>
            <a:ext cx="279401" cy="279407"/>
            <a:chOff x="0" y="-1"/>
            <a:chExt cx="279400" cy="279406"/>
          </a:xfrm>
        </p:grpSpPr>
        <p:sp>
          <p:nvSpPr>
            <p:cNvPr id="117"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18" name="1"/>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1</a:t>
              </a:r>
            </a:p>
          </p:txBody>
        </p:sp>
      </p:grpSp>
      <p:grpSp>
        <p:nvGrpSpPr>
          <p:cNvPr id="124" name="Группа"/>
          <p:cNvGrpSpPr/>
          <p:nvPr/>
        </p:nvGrpSpPr>
        <p:grpSpPr>
          <a:xfrm>
            <a:off x="406675" y="3035300"/>
            <a:ext cx="1422125" cy="1282703"/>
            <a:chOff x="0" y="0"/>
            <a:chExt cx="1650724" cy="1282702"/>
          </a:xfrm>
        </p:grpSpPr>
        <p:sp>
          <p:nvSpPr>
            <p:cNvPr id="120" name="Высокая концентрация ПНЖК  омега-3 в каждой капсуле"/>
            <p:cNvSpPr/>
            <p:nvPr/>
          </p:nvSpPr>
          <p:spPr>
            <a:xfrm>
              <a:off x="380724" y="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b="1" dirty="0">
                  <a:latin typeface="☞GILROY-REGULAR" pitchFamily="2" charset="0"/>
                  <a:sym typeface="Arial"/>
                </a:rPr>
                <a:t>O!Mega-3 TG  </a:t>
              </a:r>
              <a:r>
                <a:rPr b="1" dirty="0">
                  <a:latin typeface="+mn-lt"/>
                  <a:ea typeface="+mn-ea"/>
                  <a:cs typeface="+mn-cs"/>
                  <a:sym typeface="Arial"/>
                </a:rPr>
                <a:t>- </a:t>
              </a:r>
              <a:r>
                <a:rPr lang="cs-CZ" dirty="0"/>
                <a:t>modernější forma </a:t>
              </a:r>
              <a:endParaRPr lang="ru-RU" dirty="0"/>
            </a:p>
            <a:p>
              <a:pPr>
                <a:defRPr sz="1500">
                  <a:solidFill>
                    <a:srgbClr val="FFFFFF"/>
                  </a:solidFill>
                  <a:latin typeface="Gilroy Regular"/>
                  <a:ea typeface="Gilroy Regular"/>
                  <a:cs typeface="Gilroy Regular"/>
                  <a:sym typeface="Gilroy Regular"/>
                </a:defRPr>
              </a:pPr>
              <a:r>
                <a:rPr lang="cs-CZ" dirty="0"/>
                <a:t>sloučeniny omega-3, která se strukturou</a:t>
              </a:r>
              <a:endParaRPr lang="ru-RU" dirty="0"/>
            </a:p>
            <a:p>
              <a:pPr>
                <a:defRPr sz="1500">
                  <a:solidFill>
                    <a:srgbClr val="FFFFFF"/>
                  </a:solidFill>
                  <a:latin typeface="Gilroy Regular"/>
                  <a:ea typeface="Gilroy Regular"/>
                  <a:cs typeface="Gilroy Regular"/>
                  <a:sym typeface="Gilroy Regular"/>
                </a:defRPr>
              </a:pPr>
              <a:r>
                <a:rPr lang="cs-CZ" dirty="0"/>
                <a:t> blíží té přírodní.</a:t>
              </a:r>
              <a:endParaRPr dirty="0"/>
            </a:p>
          </p:txBody>
        </p:sp>
        <p:grpSp>
          <p:nvGrpSpPr>
            <p:cNvPr id="123" name="Группа"/>
            <p:cNvGrpSpPr/>
            <p:nvPr/>
          </p:nvGrpSpPr>
          <p:grpSpPr>
            <a:xfrm>
              <a:off x="0" y="0"/>
              <a:ext cx="1409699" cy="1282703"/>
              <a:chOff x="0" y="-1"/>
              <a:chExt cx="1409698" cy="1282702"/>
            </a:xfrm>
          </p:grpSpPr>
          <p:sp>
            <p:nvSpPr>
              <p:cNvPr id="12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2" name="2"/>
              <p:cNvSpPr/>
              <p:nvPr/>
            </p:nvSpPr>
            <p:spPr>
              <a:xfrm>
                <a:off x="139698" y="1270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2</a:t>
                </a:r>
              </a:p>
            </p:txBody>
          </p:sp>
        </p:grpSp>
      </p:grpSp>
      <p:grpSp>
        <p:nvGrpSpPr>
          <p:cNvPr id="129" name="Группа"/>
          <p:cNvGrpSpPr/>
          <p:nvPr/>
        </p:nvGrpSpPr>
        <p:grpSpPr>
          <a:xfrm>
            <a:off x="4724675" y="1193800"/>
            <a:ext cx="3538639" cy="1311706"/>
            <a:chOff x="0" y="0"/>
            <a:chExt cx="3538638" cy="1311706"/>
          </a:xfrm>
        </p:grpSpPr>
        <p:sp>
          <p:nvSpPr>
            <p:cNvPr id="125" name="Подходит для детей с 14 лет  и взрослых"/>
            <p:cNvSpPr txBox="1"/>
            <p:nvPr/>
          </p:nvSpPr>
          <p:spPr>
            <a:xfrm>
              <a:off x="380723" y="0"/>
              <a:ext cx="3157915" cy="13117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O!Mega-3 TG je šetrná</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a účinná technologie společnosti </a:t>
              </a:r>
              <a:r>
                <a:rPr lang="cs-CZ" dirty="0" err="1">
                  <a:latin typeface="Gilroy Bold"/>
                  <a:ea typeface="Gilroy Bold"/>
                  <a:cs typeface="Gilroy Bold"/>
                  <a:sym typeface="Gilroy Bold"/>
                </a:rPr>
                <a:t>Flutex</a:t>
              </a:r>
              <a:r>
                <a:rPr lang="cs-CZ" dirty="0">
                  <a:latin typeface="Gilroy Bold"/>
                  <a:ea typeface="Gilroy Bold"/>
                  <a:cs typeface="Gilroy Bold"/>
                  <a:sym typeface="Gilroy Bold"/>
                </a:rPr>
                <a:t> </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pro extrakci rybího oleje bez použití </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toxických organických rozpouštědel </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nebo vysokých teplot.</a:t>
              </a:r>
              <a:endParaRPr dirty="0"/>
            </a:p>
          </p:txBody>
        </p:sp>
        <p:grpSp>
          <p:nvGrpSpPr>
            <p:cNvPr id="128" name="Группа"/>
            <p:cNvGrpSpPr/>
            <p:nvPr/>
          </p:nvGrpSpPr>
          <p:grpSpPr>
            <a:xfrm>
              <a:off x="0" y="0"/>
              <a:ext cx="279400" cy="279407"/>
              <a:chOff x="0" y="-1"/>
              <a:chExt cx="279400" cy="279406"/>
            </a:xfrm>
          </p:grpSpPr>
          <p:sp>
            <p:nvSpPr>
              <p:cNvPr id="126"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7" name="3"/>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3</a:t>
                </a:r>
              </a:p>
            </p:txBody>
          </p:sp>
        </p:grpSp>
      </p:grpSp>
      <p:grpSp>
        <p:nvGrpSpPr>
          <p:cNvPr id="134" name="Группа"/>
          <p:cNvGrpSpPr/>
          <p:nvPr/>
        </p:nvGrpSpPr>
        <p:grpSpPr>
          <a:xfrm>
            <a:off x="4724675" y="3035299"/>
            <a:ext cx="3670085" cy="780791"/>
            <a:chOff x="0" y="0"/>
            <a:chExt cx="3670083" cy="780788"/>
          </a:xfrm>
        </p:grpSpPr>
        <p:sp>
          <p:nvSpPr>
            <p:cNvPr id="130" name="Подходит для детей с 14 лет  и взрослых"/>
            <p:cNvSpPr txBox="1"/>
            <p:nvPr/>
          </p:nvSpPr>
          <p:spPr>
            <a:xfrm>
              <a:off x="380723" y="0"/>
              <a:ext cx="3289360" cy="7807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O!Mega-3 TG se vyrábí ve Španělsku</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v high-tech výrobním závodě,</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který splňuje mezinárodní standard GMP.</a:t>
              </a:r>
              <a:endParaRPr dirty="0"/>
            </a:p>
          </p:txBody>
        </p:sp>
        <p:grpSp>
          <p:nvGrpSpPr>
            <p:cNvPr id="133" name="Группа"/>
            <p:cNvGrpSpPr/>
            <p:nvPr/>
          </p:nvGrpSpPr>
          <p:grpSpPr>
            <a:xfrm>
              <a:off x="0" y="0"/>
              <a:ext cx="279400" cy="279407"/>
              <a:chOff x="0" y="-1"/>
              <a:chExt cx="279400" cy="279406"/>
            </a:xfrm>
          </p:grpSpPr>
          <p:sp>
            <p:nvSpPr>
              <p:cNvPr id="13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32" name="3"/>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4</a:t>
                </a:r>
              </a:p>
            </p:txBody>
          </p:sp>
        </p:gr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top banner_dha_d3.jpg" descr="top banner_dha_d3.jpg"/>
          <p:cNvPicPr>
            <a:picLocks noChangeAspect="1"/>
          </p:cNvPicPr>
          <p:nvPr/>
        </p:nvPicPr>
        <p:blipFill>
          <a:blip r:embed="rId3" cstate="print"/>
          <a:srcRect l="11873" r="3575" b="15448"/>
          <a:stretch>
            <a:fillRect/>
          </a:stretch>
        </p:blipFill>
        <p:spPr>
          <a:xfrm>
            <a:off x="0" y="-1"/>
            <a:ext cx="9144000" cy="5143501"/>
          </a:xfrm>
          <a:prstGeom prst="rect">
            <a:avLst/>
          </a:prstGeom>
          <a:ln w="12700">
            <a:miter lim="400000"/>
          </a:ln>
        </p:spPr>
      </p:pic>
      <p:sp>
        <p:nvSpPr>
          <p:cNvPr id="487"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488" name="Здоровье всей семьи с омега-3"/>
          <p:cNvSpPr txBox="1"/>
          <p:nvPr/>
        </p:nvSpPr>
        <p:spPr>
          <a:xfrm>
            <a:off x="406399" y="406400"/>
            <a:ext cx="4227119" cy="353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FFFFFF"/>
                </a:solidFill>
                <a:latin typeface="Gilroy Bold"/>
                <a:ea typeface="Gilroy Bold"/>
                <a:cs typeface="Gilroy Bold"/>
                <a:sym typeface="Gilroy Bold"/>
              </a:defRPr>
            </a:lvl1pPr>
          </a:lstStyle>
          <a:p>
            <a:r>
              <a:rPr lang="cs-CZ" dirty="0"/>
              <a:t>Zdraví celé rodiny s Omega-3</a:t>
            </a:r>
            <a:endParaRPr dirty="0"/>
          </a:p>
        </p:txBody>
      </p:sp>
      <p:sp>
        <p:nvSpPr>
          <p:cNvPr id="489" name="Чтобы также поддержать гармоничное развитие  ребенка, дополните его рацион жевательными  пастилками DHA+D3 Smart Chews:"/>
          <p:cNvSpPr txBox="1"/>
          <p:nvPr/>
        </p:nvSpPr>
        <p:spPr>
          <a:xfrm>
            <a:off x="406399" y="889000"/>
            <a:ext cx="427360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cs-CZ" dirty="0"/>
              <a:t>Abyste také podpořili harmonický vývoj vašeho dítěte, </a:t>
            </a:r>
          </a:p>
          <a:p>
            <a:pPr>
              <a:defRPr sz="1500">
                <a:solidFill>
                  <a:srgbClr val="FFFFFF"/>
                </a:solidFill>
                <a:latin typeface="Gilroy Regular"/>
                <a:ea typeface="Gilroy Regular"/>
                <a:cs typeface="Gilroy Regular"/>
                <a:sym typeface="Gilroy Regular"/>
              </a:defRPr>
            </a:pPr>
            <a:r>
              <a:rPr lang="cs-CZ" dirty="0"/>
              <a:t>doplňte jeho stravu o DHA+D3 Smart </a:t>
            </a:r>
            <a:r>
              <a:rPr lang="cs-CZ" dirty="0" err="1"/>
              <a:t>Chews</a:t>
            </a:r>
            <a:r>
              <a:rPr lang="cs-CZ" dirty="0"/>
              <a:t>:</a:t>
            </a:r>
            <a:endParaRPr dirty="0"/>
          </a:p>
        </p:txBody>
      </p:sp>
      <p:pic>
        <p:nvPicPr>
          <p:cNvPr id="490" name="Безымянный-1-44.png" descr="Безымянный-1-44.png"/>
          <p:cNvPicPr>
            <a:picLocks noChangeAspect="1"/>
          </p:cNvPicPr>
          <p:nvPr/>
        </p:nvPicPr>
        <p:blipFill>
          <a:blip r:embed="rId4" cstate="print"/>
          <a:stretch>
            <a:fillRect/>
          </a:stretch>
        </p:blipFill>
        <p:spPr>
          <a:xfrm>
            <a:off x="8026400" y="4815530"/>
            <a:ext cx="787400" cy="138265"/>
          </a:xfrm>
          <a:prstGeom prst="rect">
            <a:avLst/>
          </a:prstGeom>
          <a:ln w="12700">
            <a:miter lim="400000"/>
          </a:ln>
        </p:spPr>
      </p:pic>
      <p:grpSp>
        <p:nvGrpSpPr>
          <p:cNvPr id="500" name="Группа"/>
          <p:cNvGrpSpPr/>
          <p:nvPr/>
        </p:nvGrpSpPr>
        <p:grpSpPr>
          <a:xfrm>
            <a:off x="406400" y="1883265"/>
            <a:ext cx="3525484" cy="1558203"/>
            <a:chOff x="0" y="0"/>
            <a:chExt cx="3525483" cy="1558202"/>
          </a:xfrm>
        </p:grpSpPr>
        <p:grpSp>
          <p:nvGrpSpPr>
            <p:cNvPr id="493" name="Группа"/>
            <p:cNvGrpSpPr/>
            <p:nvPr/>
          </p:nvGrpSpPr>
          <p:grpSpPr>
            <a:xfrm>
              <a:off x="0" y="0"/>
              <a:ext cx="3185646" cy="471209"/>
              <a:chOff x="0" y="0"/>
              <a:chExt cx="3185645" cy="471208"/>
            </a:xfrm>
          </p:grpSpPr>
          <p:pic>
            <p:nvPicPr>
              <p:cNvPr id="491" name="Безымянный-1-38.png" descr="Безымянный-1-38.png"/>
              <p:cNvPicPr>
                <a:picLocks noChangeAspect="1"/>
              </p:cNvPicPr>
              <p:nvPr/>
            </p:nvPicPr>
            <p:blipFill>
              <a:blip r:embed="rId5" cstate="print"/>
              <a:srcRect l="118" r="117"/>
              <a:stretch>
                <a:fillRect/>
              </a:stretch>
            </p:blipFill>
            <p:spPr>
              <a:xfrm>
                <a:off x="0" y="0"/>
                <a:ext cx="444501" cy="445558"/>
              </a:xfrm>
              <a:prstGeom prst="rect">
                <a:avLst/>
              </a:prstGeom>
              <a:ln w="12700" cap="flat">
                <a:noFill/>
                <a:miter lim="400000"/>
              </a:ln>
              <a:effectLst/>
            </p:spPr>
          </p:pic>
          <p:sp>
            <p:nvSpPr>
              <p:cNvPr id="492" name="в 1 вкусной пастилке — 360 мг  ДГК и 12 мг витамина D3"/>
              <p:cNvSpPr txBox="1"/>
              <p:nvPr/>
            </p:nvSpPr>
            <p:spPr>
              <a:xfrm>
                <a:off x="518250" y="9544"/>
                <a:ext cx="2667395"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lang="cs-CZ" dirty="0"/>
                  <a:t>360 mg DHA a 12 mg vitamínu D3 </a:t>
                </a:r>
              </a:p>
              <a:p>
                <a:pPr>
                  <a:defRPr sz="1500">
                    <a:solidFill>
                      <a:srgbClr val="FFFFFF"/>
                    </a:solidFill>
                    <a:latin typeface="Gilroy Regular"/>
                    <a:ea typeface="Gilroy Regular"/>
                    <a:cs typeface="Gilroy Regular"/>
                    <a:sym typeface="Gilroy Regular"/>
                  </a:defRPr>
                </a:pPr>
                <a:r>
                  <a:rPr lang="cs-CZ" dirty="0"/>
                  <a:t>v 1 lahodné pastilce</a:t>
                </a:r>
                <a:endParaRPr dirty="0"/>
              </a:p>
            </p:txBody>
          </p:sp>
        </p:grpSp>
        <p:grpSp>
          <p:nvGrpSpPr>
            <p:cNvPr id="496" name="Группа"/>
            <p:cNvGrpSpPr/>
            <p:nvPr/>
          </p:nvGrpSpPr>
          <p:grpSpPr>
            <a:xfrm>
              <a:off x="0" y="1113934"/>
              <a:ext cx="2401779" cy="444268"/>
              <a:chOff x="0" y="0"/>
              <a:chExt cx="2401778" cy="444266"/>
            </a:xfrm>
          </p:grpSpPr>
          <p:pic>
            <p:nvPicPr>
              <p:cNvPr id="494" name="Безымянный-1-39.png" descr="Безымянный-1-39.png"/>
              <p:cNvPicPr>
                <a:picLocks noChangeAspect="1"/>
              </p:cNvPicPr>
              <p:nvPr/>
            </p:nvPicPr>
            <p:blipFill>
              <a:blip r:embed="rId6" cstate="print"/>
              <a:srcRect t="26" b="26"/>
              <a:stretch>
                <a:fillRect/>
              </a:stretch>
            </p:blipFill>
            <p:spPr>
              <a:xfrm>
                <a:off x="0" y="0"/>
                <a:ext cx="444501" cy="444266"/>
              </a:xfrm>
              <a:prstGeom prst="rect">
                <a:avLst/>
              </a:prstGeom>
              <a:ln w="12700" cap="flat">
                <a:noFill/>
                <a:miter lim="400000"/>
              </a:ln>
              <a:effectLst/>
            </p:spPr>
          </p:pic>
          <p:sp>
            <p:nvSpPr>
              <p:cNvPr id="495" name="подходит для детей с 4-х лет"/>
              <p:cNvSpPr txBox="1"/>
              <p:nvPr/>
            </p:nvSpPr>
            <p:spPr>
              <a:xfrm>
                <a:off x="518250" y="116849"/>
                <a:ext cx="1883528"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Regular"/>
                    <a:ea typeface="Gilroy Regular"/>
                    <a:cs typeface="Gilroy Regular"/>
                    <a:sym typeface="Gilroy Regular"/>
                  </a:defRPr>
                </a:lvl1pPr>
              </a:lstStyle>
              <a:p>
                <a:r>
                  <a:rPr lang="pl-PL" dirty="0"/>
                  <a:t>vhodné pro děti od 3 let</a:t>
                </a:r>
                <a:endParaRPr dirty="0"/>
              </a:p>
            </p:txBody>
          </p:sp>
        </p:grpSp>
        <p:grpSp>
          <p:nvGrpSpPr>
            <p:cNvPr id="499" name="Группа"/>
            <p:cNvGrpSpPr/>
            <p:nvPr/>
          </p:nvGrpSpPr>
          <p:grpSpPr>
            <a:xfrm>
              <a:off x="0" y="557646"/>
              <a:ext cx="3525483" cy="470550"/>
              <a:chOff x="0" y="0"/>
              <a:chExt cx="3525482" cy="470549"/>
            </a:xfrm>
          </p:grpSpPr>
          <p:pic>
            <p:nvPicPr>
              <p:cNvPr id="497" name="Безымянный-1-37.png" descr="Безымянный-1-37.png"/>
              <p:cNvPicPr>
                <a:picLocks noChangeAspect="1"/>
              </p:cNvPicPr>
              <p:nvPr/>
            </p:nvPicPr>
            <p:blipFill>
              <a:blip r:embed="rId7" cstate="print"/>
              <a:srcRect t="29" b="28"/>
              <a:stretch>
                <a:fillRect/>
              </a:stretch>
            </p:blipFill>
            <p:spPr>
              <a:xfrm>
                <a:off x="0" y="0"/>
                <a:ext cx="444501" cy="444240"/>
              </a:xfrm>
              <a:prstGeom prst="rect">
                <a:avLst/>
              </a:prstGeom>
              <a:ln w="12700" cap="flat">
                <a:noFill/>
                <a:miter lim="400000"/>
              </a:ln>
              <a:effectLst/>
            </p:spPr>
          </p:pic>
          <p:sp>
            <p:nvSpPr>
              <p:cNvPr id="498" name="технология ConCordix  для максимальной биодоступности"/>
              <p:cNvSpPr txBox="1"/>
              <p:nvPr/>
            </p:nvSpPr>
            <p:spPr>
              <a:xfrm>
                <a:off x="518250" y="8885"/>
                <a:ext cx="3007232"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lang="cs-CZ" dirty="0"/>
                  <a:t>Technologie </a:t>
                </a:r>
                <a:r>
                  <a:rPr lang="cs-CZ" dirty="0" err="1"/>
                  <a:t>ConCordix</a:t>
                </a:r>
                <a:r>
                  <a:rPr lang="cs-CZ" dirty="0"/>
                  <a:t> pro maximální </a:t>
                </a:r>
              </a:p>
              <a:p>
                <a:pPr>
                  <a:defRPr sz="1500">
                    <a:solidFill>
                      <a:srgbClr val="FFFFFF"/>
                    </a:solidFill>
                    <a:latin typeface="Gilroy Regular"/>
                    <a:ea typeface="Gilroy Regular"/>
                    <a:cs typeface="Gilroy Regular"/>
                    <a:sym typeface="Gilroy Regular"/>
                  </a:defRPr>
                </a:pPr>
                <a:r>
                  <a:rPr lang="cs-CZ" dirty="0"/>
                  <a:t>biologickou dostupnost</a:t>
                </a:r>
                <a:endParaRPr dirty="0"/>
              </a:p>
            </p:txBody>
          </p:sp>
        </p:gr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504" name="shutterstock_2122618271.jpg" descr="shutterstock_2122618271.jpg"/>
          <p:cNvPicPr>
            <a:picLocks noChangeAspect="1"/>
          </p:cNvPicPr>
          <p:nvPr/>
        </p:nvPicPr>
        <p:blipFill>
          <a:blip r:embed="rId2" cstate="print"/>
          <a:srcRect l="16279" t="8139" b="8138"/>
          <a:stretch>
            <a:fillRect/>
          </a:stretch>
        </p:blipFill>
        <p:spPr>
          <a:xfrm>
            <a:off x="0" y="0"/>
            <a:ext cx="9144000" cy="5143501"/>
          </a:xfrm>
          <a:prstGeom prst="rect">
            <a:avLst/>
          </a:prstGeom>
          <a:ln w="12700">
            <a:miter lim="400000"/>
          </a:ln>
        </p:spPr>
      </p:pic>
      <p:pic>
        <p:nvPicPr>
          <p:cNvPr id="505" name="CCI_logo_new_Монтажная область 1.png" descr="CCI_logo_new_Монтажная область 1.png"/>
          <p:cNvPicPr>
            <a:picLocks noChangeAspect="1"/>
          </p:cNvPicPr>
          <p:nvPr/>
        </p:nvPicPr>
        <p:blipFill>
          <a:blip r:embed="rId3" cstate="print"/>
          <a:stretch>
            <a:fillRect/>
          </a:stretch>
        </p:blipFill>
        <p:spPr>
          <a:xfrm>
            <a:off x="393700" y="451832"/>
            <a:ext cx="1053673" cy="264165"/>
          </a:xfrm>
          <a:prstGeom prst="rect">
            <a:avLst/>
          </a:prstGeom>
          <a:ln w="12700">
            <a:miter lim="400000"/>
          </a:ln>
        </p:spPr>
      </p:pic>
      <p:sp>
        <p:nvSpPr>
          <p:cNvPr id="506"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lang="cs-CZ" dirty="0"/>
              <a:t>Rytmus zdraví</a:t>
            </a:r>
            <a:endParaRPr dirty="0"/>
          </a:p>
        </p:txBody>
      </p:sp>
      <p:sp>
        <p:nvSpPr>
          <p:cNvPr id="507" name="O!Mega-3 TG"/>
          <p:cNvSpPr txBox="1"/>
          <p:nvPr/>
        </p:nvSpPr>
        <p:spPr>
          <a:xfrm>
            <a:off x="406399" y="1016000"/>
            <a:ext cx="3583649" cy="1161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a:p>
          <a:p>
            <a:pPr>
              <a:lnSpc>
                <a:spcPct val="90000"/>
              </a:lnSpc>
              <a:defRPr sz="4300" b="1">
                <a:solidFill>
                  <a:srgbClr val="FFFFFF"/>
                </a:solidFill>
                <a:latin typeface="Gilroy Bold"/>
                <a:ea typeface="Gilroy Bold"/>
                <a:cs typeface="Gilroy Bold"/>
                <a:sym typeface="Gilroy Bold"/>
              </a:defRPr>
            </a:pPr>
            <a:r>
              <a:t>O!Mega-3 TG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Slide 16_9 - 6.jpg" descr="Slide 16_9 - 6.jpg"/>
          <p:cNvPicPr>
            <a:picLocks noChangeAspect="1"/>
          </p:cNvPicPr>
          <p:nvPr/>
        </p:nvPicPr>
        <p:blipFill>
          <a:blip r:embed="rId3" cstate="print"/>
          <a:stretch>
            <a:fillRect/>
          </a:stretch>
        </p:blipFill>
        <p:spPr>
          <a:xfrm>
            <a:off x="0" y="0"/>
            <a:ext cx="9144000" cy="5143500"/>
          </a:xfrm>
          <a:prstGeom prst="rect">
            <a:avLst/>
          </a:prstGeom>
          <a:ln w="12700">
            <a:miter lim="400000"/>
          </a:ln>
        </p:spPr>
      </p:pic>
      <p:sp>
        <p:nvSpPr>
          <p:cNvPr id="510" name="Исследования и литература"/>
          <p:cNvSpPr txBox="1"/>
          <p:nvPr/>
        </p:nvSpPr>
        <p:spPr>
          <a:xfrm>
            <a:off x="406399" y="406400"/>
            <a:ext cx="2742739"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cs-CZ" dirty="0"/>
              <a:t>Výzkum a literatura</a:t>
            </a:r>
            <a:endParaRPr dirty="0"/>
          </a:p>
        </p:txBody>
      </p:sp>
      <p:sp>
        <p:nvSpPr>
          <p:cNvPr id="51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512" name="Безымянный-1-44.png" descr="Безымянный-1-44.png"/>
          <p:cNvPicPr>
            <a:picLocks noChangeAspect="1"/>
          </p:cNvPicPr>
          <p:nvPr/>
        </p:nvPicPr>
        <p:blipFill>
          <a:blip r:embed="rId4" cstate="print"/>
          <a:stretch>
            <a:fillRect/>
          </a:stretch>
        </p:blipFill>
        <p:spPr>
          <a:xfrm>
            <a:off x="8026400" y="4815530"/>
            <a:ext cx="787400" cy="138265"/>
          </a:xfrm>
          <a:prstGeom prst="rect">
            <a:avLst/>
          </a:prstGeom>
          <a:ln w="12700">
            <a:miter lim="400000"/>
          </a:ln>
        </p:spPr>
      </p:pic>
      <p:grpSp>
        <p:nvGrpSpPr>
          <p:cNvPr id="515" name="Группа"/>
          <p:cNvGrpSpPr/>
          <p:nvPr/>
        </p:nvGrpSpPr>
        <p:grpSpPr>
          <a:xfrm>
            <a:off x="406400" y="1092200"/>
            <a:ext cx="1496543" cy="1270000"/>
            <a:chOff x="0" y="0"/>
            <a:chExt cx="1496542" cy="1270000"/>
          </a:xfrm>
        </p:grpSpPr>
        <p:sp>
          <p:nvSpPr>
            <p:cNvPr id="513" name="Guo XF, Li KL, Li JM, Li D. Effects of EPA and DHA on blood pressure and inflammatory factors: a meta-analysis of randomized  controlled trials. Crit Rev Food Sci Nutr. 2019;59(20):3380-3393. https://doi.org/10.1080/10408398.2018.1492901"/>
            <p:cNvSpPr/>
            <p:nvPr/>
          </p:nvSpPr>
          <p:spPr>
            <a:xfrm>
              <a:off x="226542"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Guo XF, Li KL, Li JM, Li D. Effects of EPA and DHA on blood pressure and inflammatory factors: a meta-analysis of randomized controlled trials. </a:t>
              </a:r>
            </a:p>
            <a:p>
              <a:pPr>
                <a:defRPr sz="900">
                  <a:solidFill>
                    <a:srgbClr val="001F67"/>
                  </a:solidFill>
                  <a:latin typeface="Gilroy Regular"/>
                  <a:ea typeface="Gilroy Regular"/>
                  <a:cs typeface="Gilroy Regular"/>
                  <a:sym typeface="Gilroy Regular"/>
                </a:defRPr>
              </a:pPr>
              <a:r>
                <a:t>Crit Rev Food Sci Nutr. 2019;59(20):3380-3393. </a:t>
              </a:r>
              <a:r>
                <a:rPr u="sng">
                  <a:solidFill>
                    <a:srgbClr val="0000FF"/>
                  </a:solidFill>
                  <a:uFill>
                    <a:solidFill>
                      <a:srgbClr val="0000FF"/>
                    </a:solidFill>
                  </a:uFill>
                  <a:hlinkClick r:id="rId5"/>
                </a:rPr>
                <a:t>https://doi.org/10.1080/10408398.2018.1492901</a:t>
              </a:r>
              <a:r>
                <a:t> </a:t>
              </a:r>
            </a:p>
          </p:txBody>
        </p:sp>
        <p:sp>
          <p:nvSpPr>
            <p:cNvPr id="514" name="1."/>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1.</a:t>
              </a:r>
            </a:p>
          </p:txBody>
        </p:sp>
      </p:grpSp>
      <p:grpSp>
        <p:nvGrpSpPr>
          <p:cNvPr id="540" name="Группа"/>
          <p:cNvGrpSpPr/>
          <p:nvPr/>
        </p:nvGrpSpPr>
        <p:grpSpPr>
          <a:xfrm>
            <a:off x="406398" y="1457324"/>
            <a:ext cx="8336257" cy="3002916"/>
            <a:chOff x="0" y="0"/>
            <a:chExt cx="8336255" cy="3002914"/>
          </a:xfrm>
        </p:grpSpPr>
        <p:grpSp>
          <p:nvGrpSpPr>
            <p:cNvPr id="518" name="Группа"/>
            <p:cNvGrpSpPr/>
            <p:nvPr/>
          </p:nvGrpSpPr>
          <p:grpSpPr>
            <a:xfrm>
              <a:off x="0" y="-1"/>
              <a:ext cx="8091769" cy="396241"/>
              <a:chOff x="0" y="0"/>
              <a:chExt cx="8091768" cy="396239"/>
            </a:xfrm>
          </p:grpSpPr>
          <p:sp>
            <p:nvSpPr>
              <p:cNvPr id="516" name="Lee JB, Notay K, Klingel SL, Chabowski A, Mutch DM, Millar PJ. Docosahexaenoic acid reduces resting blood pressure but  increases muscle sympathetic outflow compared with eicosapentaenoic acid in healthy men and women. Am J Physiol Heart  Circ Physiol. 2"/>
              <p:cNvSpPr txBox="1"/>
              <p:nvPr/>
            </p:nvSpPr>
            <p:spPr>
              <a:xfrm>
                <a:off x="226543" y="0"/>
                <a:ext cx="7865226"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Lee JB, Notay K, Klingel SL, Chabowski A, Mutch DM, Millar PJ. Docosahexaenoic acid reduces resting blood pressure but increases muscle sympathetic </a:t>
                </a:r>
                <a:br/>
                <a:r>
                  <a:t>outflow compared with eicosapentaenoic acid in healthy men and women. Am J Physiol Heart Circ Physiol. 2019;316(4):H873-H881. </a:t>
                </a:r>
                <a:br/>
                <a:r>
                  <a:rPr u="sng">
                    <a:solidFill>
                      <a:srgbClr val="0000FF"/>
                    </a:solidFill>
                    <a:uFill>
                      <a:solidFill>
                        <a:srgbClr val="0000FF"/>
                      </a:solidFill>
                    </a:uFill>
                    <a:hlinkClick r:id="rId6"/>
                  </a:rPr>
                  <a:t>https://doi.org/10.1152/ajpheart.00677.2018</a:t>
                </a:r>
                <a:r>
                  <a:t> </a:t>
                </a:r>
              </a:p>
            </p:txBody>
          </p:sp>
          <p:sp>
            <p:nvSpPr>
              <p:cNvPr id="517" name="2."/>
              <p:cNvSpPr txBox="1"/>
              <p:nvPr/>
            </p:nvSpPr>
            <p:spPr>
              <a:xfrm>
                <a:off x="0" y="0"/>
                <a:ext cx="134468"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2.</a:t>
                </a:r>
              </a:p>
            </p:txBody>
          </p:sp>
        </p:grpSp>
        <p:grpSp>
          <p:nvGrpSpPr>
            <p:cNvPr id="521" name="Группа"/>
            <p:cNvGrpSpPr/>
            <p:nvPr/>
          </p:nvGrpSpPr>
          <p:grpSpPr>
            <a:xfrm>
              <a:off x="0" y="517524"/>
              <a:ext cx="8176808" cy="256541"/>
              <a:chOff x="0" y="0"/>
              <a:chExt cx="8176807" cy="256539"/>
            </a:xfrm>
          </p:grpSpPr>
          <p:sp>
            <p:nvSpPr>
              <p:cNvPr id="519" name="Saccà SC, Cutolo CA, Ferrari D, Corazza P, Traverso CE. The Eye, Oxidative Damage and Polyunsaturated Fatty Acids. Nutrients.  2018;10(6):668. Published 2018 May 24. https://doi.org/10.3390/nu10060668"/>
              <p:cNvSpPr txBox="1"/>
              <p:nvPr/>
            </p:nvSpPr>
            <p:spPr>
              <a:xfrm>
                <a:off x="226543" y="0"/>
                <a:ext cx="7950265"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Saccà SC, Cutolo CA, Ferrari D, Corazza P, Traverso CE. The Eye, Oxidative Damage and Polyunsaturated Fatty Acids. Nutrients. 2018;10(6):668. Published </a:t>
                </a:r>
                <a:br/>
                <a:r>
                  <a:t>2018 May 24. </a:t>
                </a:r>
                <a:r>
                  <a:rPr u="sng">
                    <a:solidFill>
                      <a:srgbClr val="0000FF"/>
                    </a:solidFill>
                    <a:uFill>
                      <a:solidFill>
                        <a:srgbClr val="0000FF"/>
                      </a:solidFill>
                    </a:uFill>
                    <a:hlinkClick r:id="rId7"/>
                  </a:rPr>
                  <a:t>https://doi.org/10.3390/nu10060668</a:t>
                </a:r>
                <a:r>
                  <a:t> </a:t>
                </a:r>
              </a:p>
            </p:txBody>
          </p:sp>
          <p:sp>
            <p:nvSpPr>
              <p:cNvPr id="520" name="3."/>
              <p:cNvSpPr txBox="1"/>
              <p:nvPr/>
            </p:nvSpPr>
            <p:spPr>
              <a:xfrm>
                <a:off x="0" y="0"/>
                <a:ext cx="13355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3.</a:t>
                </a:r>
              </a:p>
            </p:txBody>
          </p:sp>
        </p:grpSp>
        <p:grpSp>
          <p:nvGrpSpPr>
            <p:cNvPr id="524" name="Группа"/>
            <p:cNvGrpSpPr/>
            <p:nvPr/>
          </p:nvGrpSpPr>
          <p:grpSpPr>
            <a:xfrm>
              <a:off x="1" y="888999"/>
              <a:ext cx="6759944" cy="256541"/>
              <a:chOff x="0" y="0"/>
              <a:chExt cx="6759943" cy="256539"/>
            </a:xfrm>
          </p:grpSpPr>
          <p:sp>
            <p:nvSpPr>
              <p:cNvPr id="522" name="Giles GE, Mahoney CR, Urry HL, Brunyé TT, Taylor HA, Kanarek RB. Omega-3 fatty acids and stress-induced changes to mood  and cognition in healthy individuals. Pharmacol Biochem Behav. 2015;132:10-19. https://doi.org/10.1016/j.pbb.2015.02.018"/>
              <p:cNvSpPr txBox="1"/>
              <p:nvPr/>
            </p:nvSpPr>
            <p:spPr>
              <a:xfrm>
                <a:off x="226542" y="0"/>
                <a:ext cx="6533402"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Giles GE, Mahoney CR, Urry HL, Brunyé TT, Taylor HA, Kanarek RB. Omega-3 fatty acids and stress-induced changes to mood </a:t>
                </a:r>
                <a:br/>
                <a:r>
                  <a:t>and cognition in healthy individuals. Pharmacol Biochem Behav. 2015;132:10-19. </a:t>
                </a:r>
                <a:r>
                  <a:rPr u="sng">
                    <a:solidFill>
                      <a:srgbClr val="0000FF"/>
                    </a:solidFill>
                    <a:uFill>
                      <a:solidFill>
                        <a:srgbClr val="0000FF"/>
                      </a:solidFill>
                    </a:uFill>
                    <a:hlinkClick r:id="rId8"/>
                  </a:rPr>
                  <a:t>https://doi.org/10.1016/j.pbb.2015.02.018</a:t>
                </a:r>
                <a:r>
                  <a:t> </a:t>
                </a:r>
              </a:p>
            </p:txBody>
          </p:sp>
          <p:sp>
            <p:nvSpPr>
              <p:cNvPr id="523" name="4."/>
              <p:cNvSpPr txBox="1"/>
              <p:nvPr/>
            </p:nvSpPr>
            <p:spPr>
              <a:xfrm>
                <a:off x="0" y="0"/>
                <a:ext cx="141936"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4.</a:t>
                </a:r>
              </a:p>
            </p:txBody>
          </p:sp>
        </p:grpSp>
        <p:grpSp>
          <p:nvGrpSpPr>
            <p:cNvPr id="527" name="Группа"/>
            <p:cNvGrpSpPr/>
            <p:nvPr/>
          </p:nvGrpSpPr>
          <p:grpSpPr>
            <a:xfrm>
              <a:off x="0" y="1260474"/>
              <a:ext cx="8080453" cy="256541"/>
              <a:chOff x="0" y="0"/>
              <a:chExt cx="8080452" cy="256539"/>
            </a:xfrm>
          </p:grpSpPr>
          <p:sp>
            <p:nvSpPr>
              <p:cNvPr id="525" name="Al-Khalaifah H. Modulatory Effect of Dietary Polyunsaturated Fatty Acids on Immunity, Represented by Phagocytic Activity. Front  Vet Sci. 2020;7:569939. Published 2020 Sep 22. https://doi.org/10.3389/fvets.2020.569939"/>
              <p:cNvSpPr txBox="1"/>
              <p:nvPr/>
            </p:nvSpPr>
            <p:spPr>
              <a:xfrm>
                <a:off x="226543" y="0"/>
                <a:ext cx="7853910"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Al-Khalaifah H. Modulatory Effect of Dietary Polyunsaturated Fatty Acids on Immunity, Represented by Phagocytic Activity. Front Vet Sci. 2020;7:569939. </a:t>
                </a:r>
                <a:br/>
                <a:r>
                  <a:t>Published 2020 Sep 22. </a:t>
                </a:r>
                <a:r>
                  <a:rPr u="sng">
                    <a:solidFill>
                      <a:srgbClr val="0000FF"/>
                    </a:solidFill>
                    <a:uFill>
                      <a:solidFill>
                        <a:srgbClr val="0000FF"/>
                      </a:solidFill>
                    </a:uFill>
                    <a:hlinkClick r:id="rId9"/>
                  </a:rPr>
                  <a:t>https://doi.org/10.3389/fvets.2020.569939</a:t>
                </a:r>
                <a:r>
                  <a:t> </a:t>
                </a:r>
              </a:p>
            </p:txBody>
          </p:sp>
          <p:sp>
            <p:nvSpPr>
              <p:cNvPr id="526" name="5."/>
              <p:cNvSpPr txBox="1"/>
              <p:nvPr/>
            </p:nvSpPr>
            <p:spPr>
              <a:xfrm>
                <a:off x="0" y="0"/>
                <a:ext cx="134011"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5.</a:t>
                </a:r>
              </a:p>
            </p:txBody>
          </p:sp>
        </p:grpSp>
        <p:grpSp>
          <p:nvGrpSpPr>
            <p:cNvPr id="530" name="Группа"/>
            <p:cNvGrpSpPr/>
            <p:nvPr/>
          </p:nvGrpSpPr>
          <p:grpSpPr>
            <a:xfrm>
              <a:off x="-1" y="1631949"/>
              <a:ext cx="8006730" cy="256541"/>
              <a:chOff x="0" y="0"/>
              <a:chExt cx="8006728" cy="256539"/>
            </a:xfrm>
          </p:grpSpPr>
          <p:sp>
            <p:nvSpPr>
              <p:cNvPr id="528" name="Vaid M, Singh T, Prasad R, Katiyar SK. Intake of high-fat diet stimulates the risk of ultraviolet radiation-induced skin tumors  and malignant progression of papillomas to carcinoma in SKH-1 hairless mice. Toxicol Appl Pharmacol. 2014;274(1):147-155.  ht"/>
              <p:cNvSpPr txBox="1"/>
              <p:nvPr/>
            </p:nvSpPr>
            <p:spPr>
              <a:xfrm>
                <a:off x="226543" y="0"/>
                <a:ext cx="7780186"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Vaid M, Singh T, Prasad R, Katiyar SK. Intake of high-fat diet stimulates the risk of ultraviolet radiation-induced skin tumors and malignant progression </a:t>
                </a:r>
                <a:br/>
                <a:r>
                  <a:t>of papillomas to carcinoma in SKH-1 hairless mice. Toxicol Appl Pharmacol. 2014;274(1):147-155. </a:t>
                </a:r>
                <a:r>
                  <a:rPr u="sng">
                    <a:solidFill>
                      <a:srgbClr val="0000FF"/>
                    </a:solidFill>
                    <a:uFill>
                      <a:solidFill>
                        <a:srgbClr val="0000FF"/>
                      </a:solidFill>
                    </a:uFill>
                    <a:hlinkClick r:id="rId10"/>
                  </a:rPr>
                  <a:t>https://doi.org/10.1016/j.taap.2013.10.030</a:t>
                </a:r>
              </a:p>
            </p:txBody>
          </p:sp>
          <p:sp>
            <p:nvSpPr>
              <p:cNvPr id="529" name="6."/>
              <p:cNvSpPr txBox="1"/>
              <p:nvPr/>
            </p:nvSpPr>
            <p:spPr>
              <a:xfrm>
                <a:off x="0" y="0"/>
                <a:ext cx="134773"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6.</a:t>
                </a:r>
              </a:p>
            </p:txBody>
          </p:sp>
        </p:grpSp>
        <p:grpSp>
          <p:nvGrpSpPr>
            <p:cNvPr id="533" name="Группа"/>
            <p:cNvGrpSpPr/>
            <p:nvPr/>
          </p:nvGrpSpPr>
          <p:grpSpPr>
            <a:xfrm>
              <a:off x="1" y="2003424"/>
              <a:ext cx="8336255" cy="256541"/>
              <a:chOff x="0" y="0"/>
              <a:chExt cx="8336254" cy="256539"/>
            </a:xfrm>
          </p:grpSpPr>
          <p:sp>
            <p:nvSpPr>
              <p:cNvPr id="531" name="Stark KD, Van Elswyk ME, Higgins MR, Weatherford CA, Salem N Jr. Global survey of the omega-3 fatty acids, docosahexaenoic  acid and eicosapentaenoic acid in the blood stream of healthy adults. Prog Lipid Res. 2016;63:132-152.  https://doi.org/10.1016/j."/>
              <p:cNvSpPr txBox="1"/>
              <p:nvPr/>
            </p:nvSpPr>
            <p:spPr>
              <a:xfrm>
                <a:off x="226542" y="0"/>
                <a:ext cx="8109713"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Stark KD, Van Elswyk ME, Higgins MR, Weatherford CA, Salem N Jr. Global survey of the omega-3 fatty acids, docosahexaenoic acid and eicosapentaenoic </a:t>
                </a:r>
                <a:br/>
                <a:r>
                  <a:t>acid in the blood stream of healthy adults. Prog Lipid Res. 2016;63:132-152. </a:t>
                </a:r>
                <a:r>
                  <a:rPr u="sng">
                    <a:solidFill>
                      <a:srgbClr val="0000FF"/>
                    </a:solidFill>
                    <a:uFill>
                      <a:solidFill>
                        <a:srgbClr val="0000FF"/>
                      </a:solidFill>
                    </a:uFill>
                    <a:hlinkClick r:id="rId11"/>
                  </a:rPr>
                  <a:t>https://doi.org/10.1016/j.plipres.2016.05.001</a:t>
                </a:r>
                <a:r>
                  <a:t> </a:t>
                </a:r>
              </a:p>
            </p:txBody>
          </p:sp>
          <p:sp>
            <p:nvSpPr>
              <p:cNvPr id="532" name="7."/>
              <p:cNvSpPr txBox="1"/>
              <p:nvPr/>
            </p:nvSpPr>
            <p:spPr>
              <a:xfrm>
                <a:off x="0" y="0"/>
                <a:ext cx="127000"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7.</a:t>
                </a:r>
              </a:p>
            </p:txBody>
          </p:sp>
        </p:grpSp>
        <p:grpSp>
          <p:nvGrpSpPr>
            <p:cNvPr id="536" name="Группа"/>
            <p:cNvGrpSpPr/>
            <p:nvPr/>
          </p:nvGrpSpPr>
          <p:grpSpPr>
            <a:xfrm>
              <a:off x="1" y="2746374"/>
              <a:ext cx="8122971" cy="256541"/>
              <a:chOff x="0" y="0"/>
              <a:chExt cx="8122971" cy="256539"/>
            </a:xfrm>
          </p:grpSpPr>
          <p:sp>
            <p:nvSpPr>
              <p:cNvPr id="534" name="8."/>
              <p:cNvSpPr txBox="1"/>
              <p:nvPr/>
            </p:nvSpPr>
            <p:spPr>
              <a:xfrm>
                <a:off x="0" y="0"/>
                <a:ext cx="127000"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9.</a:t>
                </a:r>
              </a:p>
            </p:txBody>
          </p:sp>
          <p:sp>
            <p:nvSpPr>
              <p:cNvPr id="535" name="Dyerberg J, Madsen P, Møller JM, Aardestrup I, Schmidt EB. Bioavailability of marine n-3 fatty acid formulations. Prostaglandins  Leukot Essent Fatty Acids. 2010;83(3):137-141. https://doi.org/10.1016/j.plefa.2010.06.007"/>
              <p:cNvSpPr txBox="1"/>
              <p:nvPr/>
            </p:nvSpPr>
            <p:spPr>
              <a:xfrm>
                <a:off x="226542" y="0"/>
                <a:ext cx="7896430"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Neubronner, J., Schuchardt, J. P., Kressel, G., Merkel, M., von Schacky, C., &amp; Hahn, A. Enhanced increase of omega-3 index in response to long-term </a:t>
                </a:r>
                <a:br/>
                <a:r>
                  <a:t>n-3 fatty acid supplementation from triacylglycerides versus ethyl esters. European Journal of Clinical Nutrition, 65(2), 247–254. doi:10.1038/ejcn.2010.239</a:t>
                </a:r>
              </a:p>
            </p:txBody>
          </p:sp>
        </p:grpSp>
        <p:grpSp>
          <p:nvGrpSpPr>
            <p:cNvPr id="539" name="Группа"/>
            <p:cNvGrpSpPr/>
            <p:nvPr/>
          </p:nvGrpSpPr>
          <p:grpSpPr>
            <a:xfrm>
              <a:off x="1" y="2374899"/>
              <a:ext cx="8209496" cy="256541"/>
              <a:chOff x="0" y="0"/>
              <a:chExt cx="8209496" cy="256539"/>
            </a:xfrm>
          </p:grpSpPr>
          <p:sp>
            <p:nvSpPr>
              <p:cNvPr id="537" name="Dyerberg J, Madsen P, Møller JM, Aardestrup I, Schmidt EB. Bioavailability of marine n-3 fatty acid formulations. Prostaglandins  Leukot Essent Fatty Acids. 2010;83(3):137-141. https://doi.org/10.1016/j.plefa.2010.06.007"/>
              <p:cNvSpPr txBox="1"/>
              <p:nvPr/>
            </p:nvSpPr>
            <p:spPr>
              <a:xfrm>
                <a:off x="226542" y="0"/>
                <a:ext cx="7982955"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Dyerberg J, Madsen P, Møller JM, Aardestrup I, Schmidt EB. Bioavailability of marine n-3 fatty acid formulations. Prostaglandins Leukot Essent Fatty Acids. </a:t>
                </a:r>
                <a:br/>
                <a:r>
                  <a:t>2010;83(3):137-141. </a:t>
                </a:r>
                <a:r>
                  <a:rPr u="sng">
                    <a:solidFill>
                      <a:srgbClr val="0000FF"/>
                    </a:solidFill>
                    <a:uFill>
                      <a:solidFill>
                        <a:srgbClr val="0000FF"/>
                      </a:solidFill>
                    </a:uFill>
                    <a:hlinkClick r:id="rId12"/>
                  </a:rPr>
                  <a:t>https://doi.org/10.1016/j.plefa.2010.06.007</a:t>
                </a:r>
                <a:r>
                  <a:t> </a:t>
                </a:r>
              </a:p>
            </p:txBody>
          </p:sp>
          <p:sp>
            <p:nvSpPr>
              <p:cNvPr id="538" name="7."/>
              <p:cNvSpPr txBox="1"/>
              <p:nvPr/>
            </p:nvSpPr>
            <p:spPr>
              <a:xfrm>
                <a:off x="0" y="0"/>
                <a:ext cx="140107"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8.</a:t>
                </a:r>
              </a:p>
            </p:txBody>
          </p:sp>
        </p:gr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Slide 16_9 - 6.jpg" descr="Slide 16_9 - 6.jpg"/>
          <p:cNvPicPr>
            <a:picLocks noChangeAspect="1"/>
          </p:cNvPicPr>
          <p:nvPr/>
        </p:nvPicPr>
        <p:blipFill>
          <a:blip r:embed="rId3" cstate="print"/>
          <a:stretch>
            <a:fillRect/>
          </a:stretch>
        </p:blipFill>
        <p:spPr>
          <a:xfrm>
            <a:off x="0" y="0"/>
            <a:ext cx="9144000" cy="5143500"/>
          </a:xfrm>
          <a:prstGeom prst="rect">
            <a:avLst/>
          </a:prstGeom>
          <a:ln w="12700">
            <a:miter lim="400000"/>
          </a:ln>
        </p:spPr>
      </p:pic>
      <p:sp>
        <p:nvSpPr>
          <p:cNvPr id="119" name="Линия"/>
          <p:cNvSpPr/>
          <p:nvPr/>
        </p:nvSpPr>
        <p:spPr>
          <a:xfrm flipV="1">
            <a:off x="412750" y="1586324"/>
            <a:ext cx="8318501" cy="3370"/>
          </a:xfrm>
          <a:prstGeom prst="line">
            <a:avLst/>
          </a:prstGeom>
          <a:ln w="19050">
            <a:solidFill>
              <a:srgbClr val="001F67"/>
            </a:solidFill>
          </a:ln>
        </p:spPr>
        <p:txBody>
          <a:bodyPr lIns="45718" tIns="45718" rIns="45718" bIns="45718"/>
          <a:lstStyle/>
          <a:p>
            <a:endParaRPr/>
          </a:p>
        </p:txBody>
      </p:sp>
      <p:sp>
        <p:nvSpPr>
          <p:cNvPr id="120" name="Омега-3 — собирательное название полиненасыщенных жирных кислот (ПНЖК)"/>
          <p:cNvSpPr txBox="1"/>
          <p:nvPr/>
        </p:nvSpPr>
        <p:spPr>
          <a:xfrm>
            <a:off x="406400" y="406400"/>
            <a:ext cx="7101681"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cs-CZ" dirty="0"/>
              <a:t>Omega-3 je souhrnný název pro skupinu </a:t>
            </a:r>
          </a:p>
          <a:p>
            <a:r>
              <a:rPr lang="cs-CZ" dirty="0"/>
              <a:t>polynenasycených mastných kyselin (PUFA).</a:t>
            </a:r>
            <a:endParaRPr dirty="0"/>
          </a:p>
        </p:txBody>
      </p:sp>
      <p:sp>
        <p:nvSpPr>
          <p:cNvPr id="121" name="Что мы о них знаем?"/>
          <p:cNvSpPr txBox="1"/>
          <p:nvPr/>
        </p:nvSpPr>
        <p:spPr>
          <a:xfrm>
            <a:off x="406400" y="1219200"/>
            <a:ext cx="1277594"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001F67"/>
                </a:solidFill>
                <a:latin typeface="Gilroy Regular"/>
                <a:ea typeface="Gilroy Regular"/>
                <a:cs typeface="Gilroy Regular"/>
                <a:sym typeface="Gilroy Regular"/>
              </a:defRPr>
            </a:lvl1pPr>
          </a:lstStyle>
          <a:p>
            <a:r>
              <a:rPr lang="cs-CZ" dirty="0"/>
              <a:t>Co o nich víme?</a:t>
            </a:r>
            <a:r>
              <a:rPr lang="en-GB" dirty="0"/>
              <a:t> </a:t>
            </a:r>
            <a:endParaRPr dirty="0"/>
          </a:p>
        </p:txBody>
      </p:sp>
      <p:sp>
        <p:nvSpPr>
          <p:cNvPr id="122"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grpSp>
        <p:nvGrpSpPr>
          <p:cNvPr id="132" name="Группа"/>
          <p:cNvGrpSpPr/>
          <p:nvPr/>
        </p:nvGrpSpPr>
        <p:grpSpPr>
          <a:xfrm>
            <a:off x="393699" y="1993900"/>
            <a:ext cx="6769101" cy="2667000"/>
            <a:chOff x="0" y="0"/>
            <a:chExt cx="6769100" cy="2667000"/>
          </a:xfrm>
        </p:grpSpPr>
        <p:sp>
          <p:nvSpPr>
            <p:cNvPr id="123" name="Поступают в организм  в основном с пищей —…"/>
            <p:cNvSpPr/>
            <p:nvPr/>
          </p:nvSpPr>
          <p:spPr>
            <a:xfrm>
              <a:off x="1270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cs-CZ" dirty="0"/>
                <a:t>Do těla se dostávají hlavně s jídlem –</a:t>
              </a:r>
              <a:endParaRPr lang="en-GB" dirty="0"/>
            </a:p>
            <a:p>
              <a:pPr>
                <a:defRPr sz="1200">
                  <a:solidFill>
                    <a:srgbClr val="001F67"/>
                  </a:solidFill>
                  <a:latin typeface="Gilroy Bold"/>
                  <a:ea typeface="Gilroy Bold"/>
                  <a:cs typeface="Gilroy Bold"/>
                  <a:sym typeface="Gilroy Bold"/>
                </a:defRPr>
              </a:pPr>
              <a:r>
                <a:rPr lang="cs-CZ" dirty="0"/>
                <a:t>klíčové zdroje:</a:t>
              </a:r>
              <a:endParaRPr dirty="0"/>
            </a:p>
          </p:txBody>
        </p:sp>
        <p:sp>
          <p:nvSpPr>
            <p:cNvPr id="124" name="жир морских рыб…"/>
            <p:cNvSpPr/>
            <p:nvPr/>
          </p:nvSpPr>
          <p:spPr>
            <a:xfrm>
              <a:off x="12700" y="13970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cs-CZ" dirty="0"/>
                <a:t>olej z mořských ryb</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cs-CZ" dirty="0"/>
                <a:t>některé rostlinné oleje</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cs-CZ" dirty="0"/>
                <a:t>jehněčí a hovězí maso</a:t>
              </a:r>
              <a:endParaRPr dirty="0"/>
            </a:p>
          </p:txBody>
        </p:sp>
        <p:sp>
          <p:nvSpPr>
            <p:cNvPr id="125" name="Являются наиболее ценными  среди жирных кислот, особенно:"/>
            <p:cNvSpPr/>
            <p:nvPr/>
          </p:nvSpPr>
          <p:spPr>
            <a:xfrm>
              <a:off x="549910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cs-CZ" dirty="0"/>
                <a:t>Jsou nejcennější z mastných kyselin, zejména:</a:t>
              </a:r>
              <a:endParaRPr lang="ru-RU" dirty="0"/>
            </a:p>
          </p:txBody>
        </p:sp>
        <p:sp>
          <p:nvSpPr>
            <p:cNvPr id="126" name="эйкозапентаеновая кислота (ЭПК)…"/>
            <p:cNvSpPr/>
            <p:nvPr/>
          </p:nvSpPr>
          <p:spPr>
            <a:xfrm>
              <a:off x="5499100" y="12192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Helvetica Neue"/>
                  <a:ea typeface="Helvetica Neue"/>
                  <a:cs typeface="Helvetica Neue"/>
                  <a:sym typeface="Helvetica Neue"/>
                </a:defRPr>
              </a:pPr>
              <a:r>
                <a:rPr lang="cs-CZ" dirty="0"/>
                <a:t>kyselina </a:t>
              </a:r>
              <a:r>
                <a:rPr lang="cs-CZ" dirty="0" err="1"/>
                <a:t>eikosapentaenová</a:t>
              </a:r>
              <a:r>
                <a:rPr lang="cs-CZ" dirty="0"/>
                <a:t> (EPA</a:t>
              </a:r>
              <a:r>
                <a:rPr lang="ru-RU" dirty="0"/>
                <a:t>)</a:t>
              </a:r>
              <a:endParaRPr lang="cs-CZ" dirty="0"/>
            </a:p>
            <a:p>
              <a:pPr marL="110289" indent="-110289">
                <a:buSzPct val="100000"/>
                <a:buChar char="•"/>
                <a:defRPr sz="1100">
                  <a:solidFill>
                    <a:srgbClr val="001F67"/>
                  </a:solidFill>
                  <a:latin typeface="Helvetica Neue"/>
                  <a:ea typeface="Helvetica Neue"/>
                  <a:cs typeface="Helvetica Neue"/>
                  <a:sym typeface="Helvetica Neue"/>
                </a:defRPr>
              </a:pPr>
              <a:r>
                <a:rPr lang="cs-CZ" dirty="0"/>
                <a:t>kyselina </a:t>
              </a:r>
              <a:r>
                <a:rPr lang="cs-CZ" dirty="0" err="1"/>
                <a:t>dokosahexaenová</a:t>
              </a:r>
              <a:r>
                <a:rPr lang="cs-CZ" dirty="0"/>
                <a:t> (DHA)</a:t>
              </a:r>
              <a:endParaRPr dirty="0"/>
            </a:p>
          </p:txBody>
        </p:sp>
        <p:sp>
          <p:nvSpPr>
            <p:cNvPr id="127" name="Влияют на слаженную  работу органов и систем:"/>
            <p:cNvSpPr/>
            <p:nvPr/>
          </p:nvSpPr>
          <p:spPr>
            <a:xfrm>
              <a:off x="274955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cs-CZ" dirty="0"/>
                <a:t>Tuky ovlivňují stav a koordinovanou </a:t>
              </a:r>
              <a:endParaRPr lang="ru-RU" dirty="0"/>
            </a:p>
            <a:p>
              <a:pPr>
                <a:defRPr sz="1200">
                  <a:solidFill>
                    <a:srgbClr val="001F67"/>
                  </a:solidFill>
                  <a:latin typeface="Gilroy Bold"/>
                  <a:ea typeface="Gilroy Bold"/>
                  <a:cs typeface="Gilroy Bold"/>
                  <a:sym typeface="Gilroy Bold"/>
                </a:defRPr>
              </a:pPr>
              <a:r>
                <a:rPr lang="cs-CZ" dirty="0"/>
                <a:t>práci orgánů a systémů:</a:t>
              </a:r>
              <a:endParaRPr dirty="0"/>
            </a:p>
          </p:txBody>
        </p:sp>
        <p:sp>
          <p:nvSpPr>
            <p:cNvPr id="128" name="сердечно-сосудистой…"/>
            <p:cNvSpPr/>
            <p:nvPr/>
          </p:nvSpPr>
          <p:spPr>
            <a:xfrm>
              <a:off x="2749550" y="13970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cs-CZ" dirty="0"/>
                <a:t>Kardiovaskulární</a:t>
              </a:r>
              <a:endParaRPr lang="ru-RU" dirty="0"/>
            </a:p>
            <a:p>
              <a:pPr marL="110289" indent="-110289">
                <a:buSzPct val="100000"/>
                <a:buChar char="•"/>
                <a:defRPr sz="1100">
                  <a:solidFill>
                    <a:srgbClr val="001F67"/>
                  </a:solidFill>
                  <a:latin typeface="Gilroy Regular"/>
                  <a:ea typeface="Gilroy Regular"/>
                  <a:cs typeface="Gilroy Regular"/>
                  <a:sym typeface="Gilroy Regular"/>
                </a:defRPr>
              </a:pPr>
              <a:r>
                <a:rPr lang="cs-CZ" dirty="0"/>
                <a:t>Imunní</a:t>
              </a:r>
              <a:endParaRPr lang="ru-RU" dirty="0"/>
            </a:p>
            <a:p>
              <a:pPr marL="110289" indent="-110289">
                <a:buSzPct val="100000"/>
                <a:buChar char="•"/>
                <a:defRPr sz="1100">
                  <a:solidFill>
                    <a:srgbClr val="001F67"/>
                  </a:solidFill>
                  <a:latin typeface="Gilroy Regular"/>
                  <a:ea typeface="Gilroy Regular"/>
                  <a:cs typeface="Gilroy Regular"/>
                  <a:sym typeface="Gilroy Regular"/>
                </a:defRPr>
              </a:pPr>
              <a:r>
                <a:rPr lang="cs-CZ" dirty="0"/>
                <a:t>Nervový</a:t>
              </a:r>
              <a:endParaRPr lang="ru-RU" dirty="0"/>
            </a:p>
            <a:p>
              <a:pPr marL="110289" indent="-110289">
                <a:buSzPct val="100000"/>
                <a:buChar char="•"/>
                <a:defRPr sz="1100">
                  <a:solidFill>
                    <a:srgbClr val="001F67"/>
                  </a:solidFill>
                  <a:latin typeface="Gilroy Regular"/>
                  <a:ea typeface="Gilroy Regular"/>
                  <a:cs typeface="Gilroy Regular"/>
                  <a:sym typeface="Gilroy Regular"/>
                </a:defRPr>
              </a:pPr>
              <a:r>
                <a:rPr lang="cs-CZ" dirty="0"/>
                <a:t>Muskuloskeletální</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Pokožky</a:t>
              </a:r>
              <a:endParaRPr lang="ru-RU" dirty="0"/>
            </a:p>
          </p:txBody>
        </p:sp>
        <p:sp>
          <p:nvSpPr>
            <p:cNvPr id="129" name="01"/>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rPr dirty="0"/>
                <a:t>01</a:t>
              </a:r>
            </a:p>
          </p:txBody>
        </p:sp>
        <p:sp>
          <p:nvSpPr>
            <p:cNvPr id="130" name="02"/>
            <p:cNvSpPr/>
            <p:nvPr/>
          </p:nvSpPr>
          <p:spPr>
            <a:xfrm>
              <a:off x="274955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02</a:t>
              </a:r>
            </a:p>
          </p:txBody>
        </p:sp>
        <p:sp>
          <p:nvSpPr>
            <p:cNvPr id="131" name="03"/>
            <p:cNvSpPr/>
            <p:nvPr/>
          </p:nvSpPr>
          <p:spPr>
            <a:xfrm>
              <a:off x="549910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rPr dirty="0"/>
                <a:t>03</a:t>
              </a:r>
            </a:p>
          </p:txBody>
        </p:sp>
      </p:grpSp>
      <p:pic>
        <p:nvPicPr>
          <p:cNvPr id="133" name="Безымянный-1-44.png" descr="Безымянный-1-44.png"/>
          <p:cNvPicPr>
            <a:picLocks noChangeAspect="1"/>
          </p:cNvPicPr>
          <p:nvPr/>
        </p:nvPicPr>
        <p:blipFill>
          <a:blip r:embed="rId4" cstate="print"/>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37" name="shutterstock_1148454926.jpg" descr="shutterstock_1148454926.jpg"/>
          <p:cNvPicPr>
            <a:picLocks noChangeAspect="1"/>
          </p:cNvPicPr>
          <p:nvPr/>
        </p:nvPicPr>
        <p:blipFill>
          <a:blip r:embed="rId3" cstate="print"/>
          <a:stretch>
            <a:fillRect/>
          </a:stretch>
        </p:blipFill>
        <p:spPr>
          <a:xfrm>
            <a:off x="-3648" y="5352"/>
            <a:ext cx="9144000" cy="5143500"/>
          </a:xfrm>
          <a:prstGeom prst="rect">
            <a:avLst/>
          </a:prstGeom>
          <a:ln w="12700">
            <a:miter lim="400000"/>
          </a:ln>
        </p:spPr>
      </p:pic>
      <p:pic>
        <p:nvPicPr>
          <p:cNvPr id="138" name="CCI_logo_new_Монтажная область 1.png" descr="CCI_logo_new_Монтажная область 1.png"/>
          <p:cNvPicPr>
            <a:picLocks noChangeAspect="1"/>
          </p:cNvPicPr>
          <p:nvPr/>
        </p:nvPicPr>
        <p:blipFill>
          <a:blip r:embed="rId4" cstate="print"/>
          <a:stretch>
            <a:fillRect/>
          </a:stretch>
        </p:blipFill>
        <p:spPr>
          <a:xfrm>
            <a:off x="8013700" y="4782532"/>
            <a:ext cx="812800" cy="203778"/>
          </a:xfrm>
          <a:prstGeom prst="rect">
            <a:avLst/>
          </a:prstGeom>
          <a:ln w="12700">
            <a:miter lim="400000"/>
          </a:ln>
        </p:spPr>
      </p:pic>
      <p:sp>
        <p:nvSpPr>
          <p:cNvPr id="139" name="ЭПК и ДГК омега-3  поддерживают:"/>
          <p:cNvSpPr txBox="1"/>
          <p:nvPr/>
        </p:nvSpPr>
        <p:spPr>
          <a:xfrm>
            <a:off x="406400" y="406400"/>
            <a:ext cx="4364977"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001445"/>
                </a:solidFill>
                <a:latin typeface="Gilroy Bold"/>
                <a:ea typeface="Gilroy Bold"/>
                <a:cs typeface="Gilroy Bold"/>
                <a:sym typeface="Gilroy Bold"/>
              </a:defRPr>
            </a:pPr>
            <a:r>
              <a:rPr lang="cs-CZ" dirty="0"/>
              <a:t>EPA a DHA omega-3 podporují</a:t>
            </a:r>
            <a:r>
              <a:rPr lang="ru-RU" dirty="0"/>
              <a:t>:</a:t>
            </a:r>
            <a:endParaRPr dirty="0"/>
          </a:p>
        </p:txBody>
      </p:sp>
      <p:pic>
        <p:nvPicPr>
          <p:cNvPr id="140" name="Безымянный-1-06.png" descr="Безымянный-1-06.png"/>
          <p:cNvPicPr>
            <a:picLocks noChangeAspect="1"/>
          </p:cNvPicPr>
          <p:nvPr/>
        </p:nvPicPr>
        <p:blipFill>
          <a:blip r:embed="rId5" cstate="print"/>
          <a:stretch>
            <a:fillRect/>
          </a:stretch>
        </p:blipFill>
        <p:spPr>
          <a:xfrm>
            <a:off x="406400" y="1337081"/>
            <a:ext cx="444500" cy="444338"/>
          </a:xfrm>
          <a:prstGeom prst="rect">
            <a:avLst/>
          </a:prstGeom>
          <a:ln w="12700">
            <a:miter lim="400000"/>
          </a:ln>
        </p:spPr>
      </p:pic>
      <p:sp>
        <p:nvSpPr>
          <p:cNvPr id="141" name="оптимальное артериальное давление"/>
          <p:cNvSpPr txBox="1"/>
          <p:nvPr/>
        </p:nvSpPr>
        <p:spPr>
          <a:xfrm>
            <a:off x="924650" y="1432455"/>
            <a:ext cx="4663350"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optimální krevní tlak</a:t>
            </a:r>
            <a:endParaRPr dirty="0"/>
          </a:p>
        </p:txBody>
      </p:sp>
      <p:sp>
        <p:nvSpPr>
          <p:cNvPr id="142" name="[1,2]"/>
          <p:cNvSpPr txBox="1"/>
          <p:nvPr/>
        </p:nvSpPr>
        <p:spPr>
          <a:xfrm>
            <a:off x="2795481" y="1458017"/>
            <a:ext cx="255017"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[1,2]</a:t>
            </a:r>
          </a:p>
        </p:txBody>
      </p:sp>
      <p:pic>
        <p:nvPicPr>
          <p:cNvPr id="143" name="Безымянный-1-07.png" descr="Безымянный-1-07.png"/>
          <p:cNvPicPr>
            <a:picLocks noChangeAspect="1"/>
          </p:cNvPicPr>
          <p:nvPr/>
        </p:nvPicPr>
        <p:blipFill>
          <a:blip r:embed="rId6" cstate="print"/>
          <a:stretch>
            <a:fillRect/>
          </a:stretch>
        </p:blipFill>
        <p:spPr>
          <a:xfrm>
            <a:off x="406400" y="1891940"/>
            <a:ext cx="444500" cy="445557"/>
          </a:xfrm>
          <a:prstGeom prst="rect">
            <a:avLst/>
          </a:prstGeom>
          <a:ln w="12700">
            <a:miter lim="400000"/>
          </a:ln>
        </p:spPr>
      </p:pic>
      <p:sp>
        <p:nvSpPr>
          <p:cNvPr id="144" name="нормальную работу органов зрения"/>
          <p:cNvSpPr txBox="1"/>
          <p:nvPr/>
        </p:nvSpPr>
        <p:spPr>
          <a:xfrm>
            <a:off x="924655" y="1987556"/>
            <a:ext cx="441385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normální fungování orgánů zraku</a:t>
            </a:r>
            <a:endParaRPr dirty="0"/>
          </a:p>
        </p:txBody>
      </p:sp>
      <p:sp>
        <p:nvSpPr>
          <p:cNvPr id="145" name="[3]"/>
          <p:cNvSpPr txBox="1"/>
          <p:nvPr/>
        </p:nvSpPr>
        <p:spPr>
          <a:xfrm>
            <a:off x="3632200" y="2048881"/>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[3]</a:t>
            </a:r>
          </a:p>
        </p:txBody>
      </p:sp>
      <p:pic>
        <p:nvPicPr>
          <p:cNvPr id="146" name="Безымянный-1-04.png" descr="Безымянный-1-04.png"/>
          <p:cNvPicPr>
            <a:picLocks noChangeAspect="1"/>
          </p:cNvPicPr>
          <p:nvPr/>
        </p:nvPicPr>
        <p:blipFill>
          <a:blip r:embed="rId7" cstate="print"/>
          <a:stretch>
            <a:fillRect/>
          </a:stretch>
        </p:blipFill>
        <p:spPr>
          <a:xfrm>
            <a:off x="406400" y="2448068"/>
            <a:ext cx="444500" cy="444239"/>
          </a:xfrm>
          <a:prstGeom prst="rect">
            <a:avLst/>
          </a:prstGeom>
          <a:ln w="12700">
            <a:miter lim="400000"/>
          </a:ln>
        </p:spPr>
      </p:pic>
      <p:sp>
        <p:nvSpPr>
          <p:cNvPr id="147" name="интеллектуальное развитие"/>
          <p:cNvSpPr txBox="1"/>
          <p:nvPr/>
        </p:nvSpPr>
        <p:spPr>
          <a:xfrm>
            <a:off x="924800" y="2543443"/>
            <a:ext cx="3506404"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intelektuální rozvoj</a:t>
            </a:r>
            <a:endParaRPr dirty="0"/>
          </a:p>
        </p:txBody>
      </p:sp>
      <p:sp>
        <p:nvSpPr>
          <p:cNvPr id="148" name="[4]"/>
          <p:cNvSpPr txBox="1"/>
          <p:nvPr/>
        </p:nvSpPr>
        <p:spPr>
          <a:xfrm>
            <a:off x="2646383" y="2564459"/>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[4]</a:t>
            </a:r>
          </a:p>
        </p:txBody>
      </p:sp>
      <p:pic>
        <p:nvPicPr>
          <p:cNvPr id="149" name="Безымянный-1-05.png" descr="Безымянный-1-05.png"/>
          <p:cNvPicPr>
            <a:picLocks noChangeAspect="1"/>
          </p:cNvPicPr>
          <p:nvPr/>
        </p:nvPicPr>
        <p:blipFill>
          <a:blip r:embed="rId8" cstate="print"/>
          <a:stretch>
            <a:fillRect/>
          </a:stretch>
        </p:blipFill>
        <p:spPr>
          <a:xfrm>
            <a:off x="406400" y="3003524"/>
            <a:ext cx="444500" cy="444266"/>
          </a:xfrm>
          <a:prstGeom prst="rect">
            <a:avLst/>
          </a:prstGeom>
          <a:ln w="12700">
            <a:miter lim="400000"/>
          </a:ln>
        </p:spPr>
      </p:pic>
      <p:sp>
        <p:nvSpPr>
          <p:cNvPr id="150" name="эмоциональную стабильность"/>
          <p:cNvSpPr txBox="1"/>
          <p:nvPr/>
        </p:nvSpPr>
        <p:spPr>
          <a:xfrm>
            <a:off x="924747" y="3098898"/>
            <a:ext cx="3692561"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emocionální stabilitu</a:t>
            </a:r>
            <a:endParaRPr dirty="0"/>
          </a:p>
        </p:txBody>
      </p:sp>
      <p:sp>
        <p:nvSpPr>
          <p:cNvPr id="151" name="[4]"/>
          <p:cNvSpPr txBox="1"/>
          <p:nvPr/>
        </p:nvSpPr>
        <p:spPr>
          <a:xfrm>
            <a:off x="2720932" y="3138794"/>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[4]</a:t>
            </a:r>
          </a:p>
        </p:txBody>
      </p:sp>
      <p:pic>
        <p:nvPicPr>
          <p:cNvPr id="152" name="Безымянный-1-03.png" descr="Безымянный-1-03.png"/>
          <p:cNvPicPr>
            <a:picLocks noChangeAspect="1"/>
          </p:cNvPicPr>
          <p:nvPr/>
        </p:nvPicPr>
        <p:blipFill>
          <a:blip r:embed="rId9" cstate="print"/>
          <a:stretch>
            <a:fillRect/>
          </a:stretch>
        </p:blipFill>
        <p:spPr>
          <a:xfrm>
            <a:off x="406400" y="3559038"/>
            <a:ext cx="444500" cy="444176"/>
          </a:xfrm>
          <a:prstGeom prst="rect">
            <a:avLst/>
          </a:prstGeom>
          <a:ln w="12700">
            <a:miter lim="400000"/>
          </a:ln>
        </p:spPr>
      </p:pic>
      <p:sp>
        <p:nvSpPr>
          <p:cNvPr id="153" name="крепкий иммунитет"/>
          <p:cNvSpPr txBox="1"/>
          <p:nvPr/>
        </p:nvSpPr>
        <p:spPr>
          <a:xfrm>
            <a:off x="924872" y="3654411"/>
            <a:ext cx="244297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silnou imunitou</a:t>
            </a:r>
            <a:endParaRPr dirty="0"/>
          </a:p>
        </p:txBody>
      </p:sp>
      <p:sp>
        <p:nvSpPr>
          <p:cNvPr id="154" name="[5]"/>
          <p:cNvSpPr txBox="1"/>
          <p:nvPr/>
        </p:nvSpPr>
        <p:spPr>
          <a:xfrm>
            <a:off x="2453969" y="3695158"/>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[5]</a:t>
            </a:r>
          </a:p>
        </p:txBody>
      </p:sp>
      <p:pic>
        <p:nvPicPr>
          <p:cNvPr id="155" name="Безымянный-1-02.png" descr="Безымянный-1-02.png"/>
          <p:cNvPicPr>
            <a:picLocks noChangeAspect="1"/>
          </p:cNvPicPr>
          <p:nvPr/>
        </p:nvPicPr>
        <p:blipFill>
          <a:blip r:embed="rId10" cstate="print"/>
          <a:stretch>
            <a:fillRect/>
          </a:stretch>
        </p:blipFill>
        <p:spPr>
          <a:xfrm>
            <a:off x="406400" y="4113815"/>
            <a:ext cx="444500" cy="445557"/>
          </a:xfrm>
          <a:prstGeom prst="rect">
            <a:avLst/>
          </a:prstGeom>
          <a:ln w="12700">
            <a:miter lim="400000"/>
          </a:ln>
        </p:spPr>
      </p:pic>
      <p:sp>
        <p:nvSpPr>
          <p:cNvPr id="156" name="здоровье кожи"/>
          <p:cNvSpPr txBox="1"/>
          <p:nvPr/>
        </p:nvSpPr>
        <p:spPr>
          <a:xfrm>
            <a:off x="924655" y="4209431"/>
            <a:ext cx="1870826"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cs-CZ" dirty="0"/>
              <a:t>zdraví pokožky</a:t>
            </a:r>
            <a:endParaRPr dirty="0"/>
          </a:p>
        </p:txBody>
      </p:sp>
      <p:sp>
        <p:nvSpPr>
          <p:cNvPr id="157" name="[6]"/>
          <p:cNvSpPr txBox="1"/>
          <p:nvPr/>
        </p:nvSpPr>
        <p:spPr>
          <a:xfrm>
            <a:off x="2304871" y="4262170"/>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rPr dirty="0"/>
              <a:t>[6]</a:t>
            </a:r>
          </a:p>
        </p:txBody>
      </p:sp>
      <p:sp>
        <p:nvSpPr>
          <p:cNvPr id="158"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62" name="Slide 16_9 - 8 (1).jpg" descr="Slide 16_9 - 8 (1).jpg"/>
          <p:cNvPicPr>
            <a:picLocks noChangeAspect="1"/>
          </p:cNvPicPr>
          <p:nvPr/>
        </p:nvPicPr>
        <p:blipFill>
          <a:blip r:embed="rId3" cstate="print"/>
          <a:srcRect t="11452" r="11546" b="94"/>
          <a:stretch>
            <a:fillRect/>
          </a:stretch>
        </p:blipFill>
        <p:spPr>
          <a:xfrm>
            <a:off x="0" y="0"/>
            <a:ext cx="9144001" cy="5143501"/>
          </a:xfrm>
          <a:prstGeom prst="rect">
            <a:avLst/>
          </a:prstGeom>
          <a:ln w="12700">
            <a:miter lim="400000"/>
          </a:ln>
        </p:spPr>
      </p:pic>
      <p:sp>
        <p:nvSpPr>
          <p:cNvPr id="163" name="В большинстве стран мира люди потребляют недостаточно ЭПК и ДГК"/>
          <p:cNvSpPr txBox="1"/>
          <p:nvPr/>
        </p:nvSpPr>
        <p:spPr>
          <a:xfrm>
            <a:off x="406401" y="406400"/>
            <a:ext cx="4820692"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90000"/>
              </a:lnSpc>
              <a:defRPr sz="2700">
                <a:solidFill>
                  <a:srgbClr val="001445"/>
                </a:solidFill>
                <a:latin typeface="Gilroy Bold"/>
                <a:ea typeface="Gilroy Bold"/>
                <a:cs typeface="Gilroy Bold"/>
                <a:sym typeface="Gilroy Bold"/>
              </a:defRPr>
            </a:lvl1pPr>
          </a:lstStyle>
          <a:p>
            <a:r>
              <a:rPr lang="cs-CZ" dirty="0"/>
              <a:t>Ve většině zemí světa lidé nekonzumují dostatek EPA a DHA</a:t>
            </a:r>
            <a:endParaRPr dirty="0"/>
          </a:p>
        </p:txBody>
      </p:sp>
      <p:sp>
        <p:nvSpPr>
          <p:cNvPr id="16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165" name="Их нехватка может привести к:"/>
          <p:cNvSpPr txBox="1"/>
          <p:nvPr/>
        </p:nvSpPr>
        <p:spPr>
          <a:xfrm>
            <a:off x="419099" y="1419755"/>
            <a:ext cx="4663351"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Bold"/>
                <a:ea typeface="Gilroy Bold"/>
                <a:cs typeface="Gilroy Bold"/>
                <a:sym typeface="Gilroy Bold"/>
              </a:defRPr>
            </a:lvl1pPr>
          </a:lstStyle>
          <a:p>
            <a:r>
              <a:rPr lang="pl-PL" dirty="0"/>
              <a:t>Jejich nedostatek může vést k:</a:t>
            </a:r>
            <a:endParaRPr dirty="0"/>
          </a:p>
        </p:txBody>
      </p:sp>
      <p:grpSp>
        <p:nvGrpSpPr>
          <p:cNvPr id="168" name="Группа"/>
          <p:cNvGrpSpPr/>
          <p:nvPr/>
        </p:nvGrpSpPr>
        <p:grpSpPr>
          <a:xfrm>
            <a:off x="406398" y="2433641"/>
            <a:ext cx="3477356" cy="444241"/>
            <a:chOff x="0" y="12831"/>
            <a:chExt cx="3477354" cy="444240"/>
          </a:xfrm>
        </p:grpSpPr>
        <p:sp>
          <p:nvSpPr>
            <p:cNvPr id="166" name="снижению зрения и появлению сухости глаз"/>
            <p:cNvSpPr txBox="1"/>
            <p:nvPr/>
          </p:nvSpPr>
          <p:spPr>
            <a:xfrm>
              <a:off x="518251" y="115788"/>
              <a:ext cx="2959103"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snížený zrak a suché oči</a:t>
              </a:r>
              <a:endParaRPr dirty="0"/>
            </a:p>
          </p:txBody>
        </p:sp>
        <p:pic>
          <p:nvPicPr>
            <p:cNvPr id="167" name="Безымянный-1-19.png" descr="Безымянный-1-19.png"/>
            <p:cNvPicPr>
              <a:picLocks noChangeAspect="1"/>
            </p:cNvPicPr>
            <p:nvPr/>
          </p:nvPicPr>
          <p:blipFill>
            <a:blip r:embed="rId4" cstate="print"/>
            <a:srcRect t="29" b="28"/>
            <a:stretch>
              <a:fillRect/>
            </a:stretch>
          </p:blipFill>
          <p:spPr>
            <a:xfrm>
              <a:off x="0" y="12831"/>
              <a:ext cx="444501" cy="444240"/>
            </a:xfrm>
            <a:prstGeom prst="rect">
              <a:avLst/>
            </a:prstGeom>
            <a:ln w="12700" cap="flat">
              <a:noFill/>
              <a:miter lim="400000"/>
            </a:ln>
            <a:effectLst/>
          </p:spPr>
        </p:pic>
      </p:grpSp>
      <p:grpSp>
        <p:nvGrpSpPr>
          <p:cNvPr id="171" name="Группа"/>
          <p:cNvGrpSpPr/>
          <p:nvPr/>
        </p:nvGrpSpPr>
        <p:grpSpPr>
          <a:xfrm>
            <a:off x="406399" y="2994165"/>
            <a:ext cx="2961231" cy="444178"/>
            <a:chOff x="0" y="12863"/>
            <a:chExt cx="2961230" cy="444176"/>
          </a:xfrm>
        </p:grpSpPr>
        <p:sp>
          <p:nvSpPr>
            <p:cNvPr id="169" name="нарушению памяти  и концентрации внимания"/>
            <p:cNvSpPr txBox="1"/>
            <p:nvPr/>
          </p:nvSpPr>
          <p:spPr>
            <a:xfrm>
              <a:off x="518250" y="90633"/>
              <a:ext cx="2442980"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zhoršení paměti a koncentrace</a:t>
              </a:r>
              <a:endParaRPr dirty="0"/>
            </a:p>
          </p:txBody>
        </p:sp>
        <p:pic>
          <p:nvPicPr>
            <p:cNvPr id="170" name="Безымянный-1-17.png" descr="Безымянный-1-17.png"/>
            <p:cNvPicPr>
              <a:picLocks noChangeAspect="1"/>
            </p:cNvPicPr>
            <p:nvPr/>
          </p:nvPicPr>
          <p:blipFill>
            <a:blip r:embed="rId5" cstate="print"/>
            <a:srcRect t="36" b="36"/>
            <a:stretch>
              <a:fillRect/>
            </a:stretch>
          </p:blipFill>
          <p:spPr>
            <a:xfrm>
              <a:off x="0" y="12863"/>
              <a:ext cx="444501" cy="444176"/>
            </a:xfrm>
            <a:prstGeom prst="rect">
              <a:avLst/>
            </a:prstGeom>
            <a:ln w="12700" cap="flat">
              <a:noFill/>
              <a:miter lim="400000"/>
            </a:ln>
            <a:effectLst/>
          </p:spPr>
        </p:pic>
      </p:grpSp>
      <p:grpSp>
        <p:nvGrpSpPr>
          <p:cNvPr id="174" name="Группа"/>
          <p:cNvGrpSpPr/>
          <p:nvPr/>
        </p:nvGrpSpPr>
        <p:grpSpPr>
          <a:xfrm>
            <a:off x="406399" y="3553969"/>
            <a:ext cx="4050783" cy="445558"/>
            <a:chOff x="0" y="0"/>
            <a:chExt cx="4050782" cy="445557"/>
          </a:xfrm>
        </p:grpSpPr>
        <p:pic>
          <p:nvPicPr>
            <p:cNvPr id="172" name="Безымянный-1-15.png" descr="Безымянный-1-15.png"/>
            <p:cNvPicPr>
              <a:picLocks noChangeAspect="1"/>
            </p:cNvPicPr>
            <p:nvPr/>
          </p:nvPicPr>
          <p:blipFill>
            <a:blip r:embed="rId6" cstate="print"/>
            <a:srcRect l="118" r="117"/>
            <a:stretch>
              <a:fillRect/>
            </a:stretch>
          </p:blipFill>
          <p:spPr>
            <a:xfrm>
              <a:off x="0" y="0"/>
              <a:ext cx="444501" cy="445557"/>
            </a:xfrm>
            <a:prstGeom prst="rect">
              <a:avLst/>
            </a:prstGeom>
            <a:ln w="12700" cap="flat">
              <a:noFill/>
              <a:miter lim="400000"/>
            </a:ln>
            <a:effectLst/>
          </p:spPr>
        </p:pic>
        <p:sp>
          <p:nvSpPr>
            <p:cNvPr id="173" name="ослаблению иммунитета  и уменьшению жизненных сил"/>
            <p:cNvSpPr txBox="1"/>
            <p:nvPr/>
          </p:nvSpPr>
          <p:spPr>
            <a:xfrm>
              <a:off x="511353" y="119398"/>
              <a:ext cx="3539429"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cs-CZ" dirty="0"/>
                <a:t>oslabení imunitního systému a snížení vitality</a:t>
              </a:r>
              <a:endParaRPr dirty="0"/>
            </a:p>
          </p:txBody>
        </p:sp>
      </p:grpSp>
      <p:pic>
        <p:nvPicPr>
          <p:cNvPr id="175" name="Безымянный-1-44.png" descr="Безымянный-1-44.png"/>
          <p:cNvPicPr>
            <a:picLocks noChangeAspect="1"/>
          </p:cNvPicPr>
          <p:nvPr/>
        </p:nvPicPr>
        <p:blipFill>
          <a:blip r:embed="rId7" cstate="print"/>
          <a:stretch>
            <a:fillRect/>
          </a:stretch>
        </p:blipFill>
        <p:spPr>
          <a:xfrm>
            <a:off x="8026400" y="4815530"/>
            <a:ext cx="787400" cy="138265"/>
          </a:xfrm>
          <a:prstGeom prst="rect">
            <a:avLst/>
          </a:prstGeom>
          <a:ln w="12700">
            <a:miter lim="400000"/>
          </a:ln>
        </p:spPr>
      </p:pic>
      <p:sp>
        <p:nvSpPr>
          <p:cNvPr id="176" name="[7]"/>
          <p:cNvSpPr txBox="1"/>
          <p:nvPr/>
        </p:nvSpPr>
        <p:spPr>
          <a:xfrm>
            <a:off x="5542886" y="869342"/>
            <a:ext cx="224155" cy="19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1500">
                <a:solidFill>
                  <a:srgbClr val="001445"/>
                </a:solidFill>
                <a:latin typeface="Gilroy Bold"/>
                <a:ea typeface="Gilroy Bold"/>
                <a:cs typeface="Gilroy Bold"/>
                <a:sym typeface="Gilroy Bold"/>
              </a:defRPr>
            </a:lvl1pPr>
          </a:lstStyle>
          <a:p>
            <a:r>
              <a:rPr dirty="0"/>
              <a:t>[7]</a:t>
            </a:r>
          </a:p>
        </p:txBody>
      </p:sp>
      <p:sp>
        <p:nvSpPr>
          <p:cNvPr id="177" name="Сквиркл"/>
          <p:cNvSpPr/>
          <p:nvPr/>
        </p:nvSpPr>
        <p:spPr>
          <a:xfrm>
            <a:off x="1460500" y="4762500"/>
            <a:ext cx="1023393" cy="228600"/>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178" name="читать исследование"/>
          <p:cNvSpPr txBox="1"/>
          <p:nvPr/>
        </p:nvSpPr>
        <p:spPr>
          <a:xfrm>
            <a:off x="1536976" y="4828717"/>
            <a:ext cx="867225" cy="126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8"/>
              </a:defRPr>
            </a:lvl1pPr>
          </a:lstStyle>
          <a:p>
            <a:r>
              <a:rPr lang="cs-CZ" dirty="0">
                <a:hlinkClick r:id="rId8"/>
              </a:rPr>
              <a:t>přečtěte si studii</a:t>
            </a:r>
            <a:endParaRPr dirty="0">
              <a:hlinkClick r:id="rId8"/>
            </a:endParaRPr>
          </a:p>
        </p:txBody>
      </p:sp>
      <p:grpSp>
        <p:nvGrpSpPr>
          <p:cNvPr id="181" name="Группа"/>
          <p:cNvGrpSpPr/>
          <p:nvPr/>
        </p:nvGrpSpPr>
        <p:grpSpPr>
          <a:xfrm>
            <a:off x="406399" y="4115106"/>
            <a:ext cx="1661192" cy="444268"/>
            <a:chOff x="0" y="0"/>
            <a:chExt cx="1661191" cy="444266"/>
          </a:xfrm>
        </p:grpSpPr>
        <p:pic>
          <p:nvPicPr>
            <p:cNvPr id="179" name="Безымянный-1 (1)-51.png" descr="Безымянный-1 (1)-51.png"/>
            <p:cNvPicPr>
              <a:picLocks noChangeAspect="1"/>
            </p:cNvPicPr>
            <p:nvPr/>
          </p:nvPicPr>
          <p:blipFill>
            <a:blip r:embed="rId9" cstate="print"/>
            <a:srcRect t="26" b="26"/>
            <a:stretch>
              <a:fillRect/>
            </a:stretch>
          </p:blipFill>
          <p:spPr>
            <a:xfrm>
              <a:off x="0" y="0"/>
              <a:ext cx="444501" cy="444266"/>
            </a:xfrm>
            <a:prstGeom prst="rect">
              <a:avLst/>
            </a:prstGeom>
            <a:ln w="12700" cap="flat">
              <a:noFill/>
              <a:miter lim="400000"/>
            </a:ln>
            <a:effectLst/>
          </p:spPr>
        </p:pic>
        <p:sp>
          <p:nvSpPr>
            <p:cNvPr id="180" name="сухости кожи"/>
            <p:cNvSpPr txBox="1"/>
            <p:nvPr/>
          </p:nvSpPr>
          <p:spPr>
            <a:xfrm>
              <a:off x="518250" y="116849"/>
              <a:ext cx="1142941"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cs-CZ" dirty="0"/>
                <a:t>suché pokožce</a:t>
              </a:r>
              <a:endParaRPr dirty="0"/>
            </a:p>
          </p:txBody>
        </p:sp>
      </p:grpSp>
      <p:grpSp>
        <p:nvGrpSpPr>
          <p:cNvPr id="184" name="Группа"/>
          <p:cNvGrpSpPr/>
          <p:nvPr/>
        </p:nvGrpSpPr>
        <p:grpSpPr>
          <a:xfrm>
            <a:off x="416731" y="1878438"/>
            <a:ext cx="3720337" cy="430583"/>
            <a:chOff x="0" y="0"/>
            <a:chExt cx="3720336" cy="430582"/>
          </a:xfrm>
        </p:grpSpPr>
        <p:pic>
          <p:nvPicPr>
            <p:cNvPr id="182" name="Безымянный-1-18.png" descr="Безымянный-1-18.png"/>
            <p:cNvPicPr>
              <a:picLocks noChangeAspect="1"/>
            </p:cNvPicPr>
            <p:nvPr/>
          </p:nvPicPr>
          <p:blipFill>
            <a:blip r:embed="rId10" cstate="print"/>
            <a:stretch>
              <a:fillRect/>
            </a:stretch>
          </p:blipFill>
          <p:spPr>
            <a:xfrm>
              <a:off x="0" y="0"/>
              <a:ext cx="430583" cy="430582"/>
            </a:xfrm>
            <a:prstGeom prst="rect">
              <a:avLst/>
            </a:prstGeom>
            <a:ln w="12700" cap="flat">
              <a:noFill/>
              <a:miter lim="400000"/>
            </a:ln>
            <a:effectLst/>
          </p:spPr>
        </p:pic>
        <p:sp>
          <p:nvSpPr>
            <p:cNvPr id="183" name="проблемам с сердцем и сосудами"/>
            <p:cNvSpPr txBox="1"/>
            <p:nvPr/>
          </p:nvSpPr>
          <p:spPr>
            <a:xfrm>
              <a:off x="507919" y="111546"/>
              <a:ext cx="3212417"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pt-BR" dirty="0"/>
                <a:t>problémům se srdcem a krevními cévami</a:t>
              </a:r>
              <a:endParaRPr dirty="0"/>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Slide 16_9 - 6.jpg" descr="Slide 16_9 - 6.jpg"/>
          <p:cNvPicPr>
            <a:picLocks noChangeAspect="1"/>
          </p:cNvPicPr>
          <p:nvPr/>
        </p:nvPicPr>
        <p:blipFill>
          <a:blip r:embed="rId3" cstate="print"/>
          <a:stretch>
            <a:fillRect/>
          </a:stretch>
        </p:blipFill>
        <p:spPr>
          <a:xfrm>
            <a:off x="0" y="0"/>
            <a:ext cx="9144000" cy="5143500"/>
          </a:xfrm>
          <a:prstGeom prst="rect">
            <a:avLst/>
          </a:prstGeom>
          <a:ln w="12700">
            <a:miter lim="400000"/>
          </a:ln>
        </p:spPr>
      </p:pic>
      <p:sp>
        <p:nvSpPr>
          <p:cNvPr id="189" name="Линия"/>
          <p:cNvSpPr/>
          <p:nvPr/>
        </p:nvSpPr>
        <p:spPr>
          <a:xfrm flipV="1">
            <a:off x="412750" y="1395824"/>
            <a:ext cx="8318501" cy="3370"/>
          </a:xfrm>
          <a:prstGeom prst="line">
            <a:avLst/>
          </a:prstGeom>
          <a:ln w="19050">
            <a:solidFill>
              <a:srgbClr val="001F67"/>
            </a:solidFill>
          </a:ln>
        </p:spPr>
        <p:txBody>
          <a:bodyPr lIns="45718" tIns="45718" rIns="45718" bIns="45718"/>
          <a:lstStyle/>
          <a:p>
            <a:endParaRPr/>
          </a:p>
        </p:txBody>
      </p:sp>
      <p:sp>
        <p:nvSpPr>
          <p:cNvPr id="190" name="Современный западный рацион ≠ источник  ЭПК и ДГК"/>
          <p:cNvSpPr txBox="1"/>
          <p:nvPr/>
        </p:nvSpPr>
        <p:spPr>
          <a:xfrm>
            <a:off x="406400" y="406400"/>
            <a:ext cx="5956759"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001F67"/>
                </a:solidFill>
                <a:latin typeface="Gilroy Bold"/>
                <a:ea typeface="Gilroy Bold"/>
                <a:cs typeface="Gilroy Bold"/>
                <a:sym typeface="Gilroy Bold"/>
              </a:defRPr>
            </a:pPr>
            <a:r>
              <a:rPr lang="cs-CZ" dirty="0"/>
              <a:t>Moderní západní strava ≠ zdroj EPA a DHA</a:t>
            </a:r>
            <a:endParaRPr dirty="0"/>
          </a:p>
        </p:txBody>
      </p:sp>
      <p:sp>
        <p:nvSpPr>
          <p:cNvPr id="19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sp>
        <p:nvSpPr>
          <p:cNvPr id="192" name="Рафинированные продукты"/>
          <p:cNvSpPr txBox="1"/>
          <p:nvPr/>
        </p:nvSpPr>
        <p:spPr>
          <a:xfrm>
            <a:off x="4851191" y="3721100"/>
            <a:ext cx="1630254"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cs-CZ" dirty="0"/>
              <a:t>Rafinované produkty</a:t>
            </a:r>
            <a:endParaRPr dirty="0"/>
          </a:p>
        </p:txBody>
      </p:sp>
      <p:pic>
        <p:nvPicPr>
          <p:cNvPr id="193" name="Безымянный-1-03.png" descr="Безымянный-1-03.png"/>
          <p:cNvPicPr>
            <a:picLocks noChangeAspect="1"/>
          </p:cNvPicPr>
          <p:nvPr/>
        </p:nvPicPr>
        <p:blipFill>
          <a:blip r:embed="rId4" cstate="print"/>
          <a:stretch>
            <a:fillRect/>
          </a:stretch>
        </p:blipFill>
        <p:spPr>
          <a:xfrm>
            <a:off x="4790016" y="1765300"/>
            <a:ext cx="1752602" cy="1752600"/>
          </a:xfrm>
          <a:prstGeom prst="rect">
            <a:avLst/>
          </a:prstGeom>
          <a:ln w="12700">
            <a:miter lim="400000"/>
          </a:ln>
        </p:spPr>
      </p:pic>
      <p:sp>
        <p:nvSpPr>
          <p:cNvPr id="195" name="Избыток твёрдых…"/>
          <p:cNvSpPr txBox="1"/>
          <p:nvPr/>
        </p:nvSpPr>
        <p:spPr>
          <a:xfrm>
            <a:off x="569298" y="3721100"/>
            <a:ext cx="143949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cs-CZ" dirty="0"/>
              <a:t>Přebytek pevných </a:t>
            </a:r>
          </a:p>
          <a:p>
            <a:pPr algn="ctr">
              <a:defRPr sz="1500">
                <a:solidFill>
                  <a:srgbClr val="001F67"/>
                </a:solidFill>
                <a:latin typeface="Gilroy Regular"/>
                <a:ea typeface="Gilroy Regular"/>
                <a:cs typeface="Gilroy Regular"/>
                <a:sym typeface="Gilroy Regular"/>
              </a:defRPr>
            </a:pPr>
            <a:r>
              <a:rPr lang="cs-CZ" dirty="0"/>
              <a:t>živočišných tuků</a:t>
            </a:r>
            <a:endParaRPr dirty="0"/>
          </a:p>
        </p:txBody>
      </p:sp>
      <p:pic>
        <p:nvPicPr>
          <p:cNvPr id="196" name="Безымянный-1-07.png" descr="Безымянный-1-07.png"/>
          <p:cNvPicPr>
            <a:picLocks noChangeAspect="1"/>
          </p:cNvPicPr>
          <p:nvPr/>
        </p:nvPicPr>
        <p:blipFill>
          <a:blip r:embed="rId5" cstate="print"/>
          <a:stretch>
            <a:fillRect/>
          </a:stretch>
        </p:blipFill>
        <p:spPr>
          <a:xfrm>
            <a:off x="412745" y="1765300"/>
            <a:ext cx="1752602" cy="1752600"/>
          </a:xfrm>
          <a:prstGeom prst="rect">
            <a:avLst/>
          </a:prstGeom>
          <a:ln w="12700">
            <a:miter lim="400000"/>
          </a:ln>
        </p:spPr>
      </p:pic>
      <p:sp>
        <p:nvSpPr>
          <p:cNvPr id="197" name="Избыток вредных  трансжиров"/>
          <p:cNvSpPr txBox="1"/>
          <p:nvPr/>
        </p:nvSpPr>
        <p:spPr>
          <a:xfrm>
            <a:off x="2327527" y="3721100"/>
            <a:ext cx="2300310"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cs-CZ" dirty="0"/>
              <a:t>Přebytek špatných trans-tuků</a:t>
            </a:r>
            <a:endParaRPr dirty="0"/>
          </a:p>
        </p:txBody>
      </p:sp>
      <p:pic>
        <p:nvPicPr>
          <p:cNvPr id="198" name="Безымянный-1-08.png" descr="Безымянный-1-08.png"/>
          <p:cNvPicPr>
            <a:picLocks noChangeAspect="1"/>
          </p:cNvPicPr>
          <p:nvPr/>
        </p:nvPicPr>
        <p:blipFill>
          <a:blip r:embed="rId6" cstate="print"/>
          <a:stretch>
            <a:fillRect/>
          </a:stretch>
        </p:blipFill>
        <p:spPr>
          <a:xfrm>
            <a:off x="2601381" y="1765300"/>
            <a:ext cx="1752602" cy="1752600"/>
          </a:xfrm>
          <a:prstGeom prst="rect">
            <a:avLst/>
          </a:prstGeom>
          <a:ln w="12700">
            <a:miter lim="400000"/>
          </a:ln>
        </p:spPr>
      </p:pic>
      <p:pic>
        <p:nvPicPr>
          <p:cNvPr id="199" name="Безымянный-1-05.png" descr="Безымянный-1-05.png"/>
          <p:cNvPicPr>
            <a:picLocks noChangeAspect="1"/>
          </p:cNvPicPr>
          <p:nvPr/>
        </p:nvPicPr>
        <p:blipFill>
          <a:blip r:embed="rId7" cstate="print"/>
          <a:stretch>
            <a:fillRect/>
          </a:stretch>
        </p:blipFill>
        <p:spPr>
          <a:xfrm>
            <a:off x="6978653" y="1765300"/>
            <a:ext cx="1752602" cy="1752600"/>
          </a:xfrm>
          <a:prstGeom prst="rect">
            <a:avLst/>
          </a:prstGeom>
          <a:ln w="12700">
            <a:miter lim="400000"/>
          </a:ln>
        </p:spPr>
      </p:pic>
      <p:sp>
        <p:nvSpPr>
          <p:cNvPr id="200" name="Сахар"/>
          <p:cNvSpPr txBox="1"/>
          <p:nvPr/>
        </p:nvSpPr>
        <p:spPr>
          <a:xfrm>
            <a:off x="7675418" y="3721100"/>
            <a:ext cx="359073"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500">
                <a:solidFill>
                  <a:srgbClr val="001F67"/>
                </a:solidFill>
                <a:latin typeface="Gilroy Regular"/>
                <a:ea typeface="Gilroy Regular"/>
                <a:cs typeface="Gilroy Regular"/>
                <a:sym typeface="Gilroy Regular"/>
              </a:defRPr>
            </a:lvl1pPr>
          </a:lstStyle>
          <a:p>
            <a:r>
              <a:rPr lang="cs-CZ" dirty="0"/>
              <a:t>Cukr</a:t>
            </a:r>
            <a:endParaRPr dirty="0"/>
          </a:p>
        </p:txBody>
      </p:sp>
      <p:pic>
        <p:nvPicPr>
          <p:cNvPr id="201" name="Безымянный-1-44.png" descr="Безымянный-1-44.png"/>
          <p:cNvPicPr>
            <a:picLocks noChangeAspect="1"/>
          </p:cNvPicPr>
          <p:nvPr/>
        </p:nvPicPr>
        <p:blipFill>
          <a:blip r:embed="rId8" cstate="print"/>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lide 16_9 - 6.jpg" descr="Slide 16_9 - 6.jpg"/>
          <p:cNvPicPr>
            <a:picLocks noChangeAspect="1"/>
          </p:cNvPicPr>
          <p:nvPr/>
        </p:nvPicPr>
        <p:blipFill>
          <a:blip r:embed="rId3" cstate="print"/>
          <a:stretch>
            <a:fillRect/>
          </a:stretch>
        </p:blipFill>
        <p:spPr>
          <a:xfrm>
            <a:off x="0" y="0"/>
            <a:ext cx="9144000" cy="5143500"/>
          </a:xfrm>
          <a:prstGeom prst="rect">
            <a:avLst/>
          </a:prstGeom>
          <a:ln w="12700">
            <a:miter lim="400000"/>
          </a:ln>
        </p:spPr>
      </p:pic>
      <p:pic>
        <p:nvPicPr>
          <p:cNvPr id="206" name="pexels-damir-mijailovic-8052735.jpg" descr="pexels-damir-mijailovic-8052735.jpg"/>
          <p:cNvPicPr>
            <a:picLocks noChangeAspect="1"/>
          </p:cNvPicPr>
          <p:nvPr/>
        </p:nvPicPr>
        <p:blipFill>
          <a:blip r:embed="rId4" cstate="print"/>
          <a:stretch>
            <a:fillRect/>
          </a:stretch>
        </p:blipFill>
        <p:spPr>
          <a:xfrm>
            <a:off x="5715000" y="0"/>
            <a:ext cx="3429000" cy="5143500"/>
          </a:xfrm>
          <a:prstGeom prst="rect">
            <a:avLst/>
          </a:prstGeom>
          <a:ln w="12700">
            <a:miter lim="400000"/>
          </a:ln>
        </p:spPr>
      </p:pic>
      <p:pic>
        <p:nvPicPr>
          <p:cNvPr id="207" name="CCI_logo_new_Монтажная область 1.png" descr="CCI_logo_new_Монтажная область 1.png"/>
          <p:cNvPicPr>
            <a:picLocks noChangeAspect="1"/>
          </p:cNvPicPr>
          <p:nvPr/>
        </p:nvPicPr>
        <p:blipFill>
          <a:blip r:embed="rId5" cstate="print"/>
          <a:stretch>
            <a:fillRect/>
          </a:stretch>
        </p:blipFill>
        <p:spPr>
          <a:xfrm>
            <a:off x="8013700" y="4782532"/>
            <a:ext cx="812800" cy="203778"/>
          </a:xfrm>
          <a:prstGeom prst="rect">
            <a:avLst/>
          </a:prstGeom>
          <a:ln w="12700">
            <a:miter lim="400000"/>
          </a:ln>
        </p:spPr>
      </p:pic>
      <p:sp>
        <p:nvSpPr>
          <p:cNvPr id="208" name="Даже те, кто регулярно  ест рыбу, могут испытывать недостаток ЭПК и ДГК"/>
          <p:cNvSpPr txBox="1"/>
          <p:nvPr/>
        </p:nvSpPr>
        <p:spPr>
          <a:xfrm>
            <a:off x="406400" y="406399"/>
            <a:ext cx="4771900" cy="1121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700">
                <a:solidFill>
                  <a:srgbClr val="001F67"/>
                </a:solidFill>
                <a:latin typeface="Gilroy Bold"/>
                <a:ea typeface="Gilroy Bold"/>
                <a:cs typeface="Gilroy Bold"/>
                <a:sym typeface="Gilroy Bold"/>
              </a:defRPr>
            </a:pPr>
            <a:r>
              <a:rPr lang="cs-CZ" dirty="0"/>
              <a:t>Dokonce i ti, kteří pravidelně jedí ryby, mohou mít nedostatek EPA a DHA</a:t>
            </a:r>
            <a:endParaRPr dirty="0"/>
          </a:p>
        </p:txBody>
      </p:sp>
      <p:sp>
        <p:nvSpPr>
          <p:cNvPr id="209"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grpSp>
        <p:nvGrpSpPr>
          <p:cNvPr id="212" name="Группа"/>
          <p:cNvGrpSpPr/>
          <p:nvPr/>
        </p:nvGrpSpPr>
        <p:grpSpPr>
          <a:xfrm>
            <a:off x="3143248" y="2095499"/>
            <a:ext cx="6887857" cy="1768081"/>
            <a:chOff x="0" y="0"/>
            <a:chExt cx="6676848" cy="1768080"/>
          </a:xfrm>
        </p:grpSpPr>
        <p:sp>
          <p:nvSpPr>
            <p:cNvPr id="210" name="Искусственно выращенная  рыба обычно содержит  мало ЭПК и ДГК  из-за промышленных  кормов, бедных омега-3"/>
            <p:cNvSpPr txBox="1"/>
            <p:nvPr/>
          </p:nvSpPr>
          <p:spPr>
            <a:xfrm>
              <a:off x="1" y="1214082"/>
              <a:ext cx="6676847" cy="5539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200">
                  <a:solidFill>
                    <a:srgbClr val="001F67"/>
                  </a:solidFill>
                  <a:latin typeface="Gilroy Bold"/>
                  <a:ea typeface="Gilroy Bold"/>
                  <a:cs typeface="Gilroy Bold"/>
                  <a:sym typeface="Gilroy Bold"/>
                </a:defRPr>
              </a:pPr>
              <a:r>
                <a:rPr lang="cs-CZ" dirty="0"/>
                <a:t>Chované ryby mají obvykle nízký </a:t>
              </a:r>
            </a:p>
            <a:p>
              <a:pPr>
                <a:defRPr sz="1200">
                  <a:solidFill>
                    <a:srgbClr val="001F67"/>
                  </a:solidFill>
                  <a:latin typeface="Gilroy Bold"/>
                  <a:ea typeface="Gilroy Bold"/>
                  <a:cs typeface="Gilroy Bold"/>
                  <a:sym typeface="Gilroy Bold"/>
                </a:defRPr>
              </a:pPr>
              <a:r>
                <a:rPr lang="cs-CZ" dirty="0"/>
                <a:t>obsah EPA a DHA kvůli průmyslovým </a:t>
              </a:r>
            </a:p>
            <a:p>
              <a:pPr>
                <a:defRPr sz="1200">
                  <a:solidFill>
                    <a:srgbClr val="001F67"/>
                  </a:solidFill>
                  <a:latin typeface="Gilroy Bold"/>
                  <a:ea typeface="Gilroy Bold"/>
                  <a:cs typeface="Gilroy Bold"/>
                  <a:sym typeface="Gilroy Bold"/>
                </a:defRPr>
              </a:pPr>
              <a:r>
                <a:rPr lang="cs-CZ" dirty="0"/>
                <a:t>krmivům, která jsou chudá na omega-3</a:t>
              </a:r>
              <a:endParaRPr dirty="0"/>
            </a:p>
          </p:txBody>
        </p:sp>
        <p:pic>
          <p:nvPicPr>
            <p:cNvPr id="211" name="Безымянный-1-48.png" descr="Безымянный-1-48.png"/>
            <p:cNvPicPr>
              <a:picLocks noChangeAspect="1"/>
            </p:cNvPicPr>
            <p:nvPr/>
          </p:nvPicPr>
          <p:blipFill>
            <a:blip r:embed="rId6" cstate="print"/>
            <a:stretch>
              <a:fillRect/>
            </a:stretch>
          </p:blipFill>
          <p:spPr>
            <a:xfrm>
              <a:off x="0" y="0"/>
              <a:ext cx="889000" cy="889000"/>
            </a:xfrm>
            <a:prstGeom prst="rect">
              <a:avLst/>
            </a:prstGeom>
            <a:ln w="12700" cap="flat">
              <a:noFill/>
              <a:miter lim="400000"/>
            </a:ln>
            <a:effectLst/>
          </p:spPr>
        </p:pic>
      </p:grpSp>
      <p:grpSp>
        <p:nvGrpSpPr>
          <p:cNvPr id="217" name="Группа"/>
          <p:cNvGrpSpPr/>
          <p:nvPr/>
        </p:nvGrpSpPr>
        <p:grpSpPr>
          <a:xfrm>
            <a:off x="406399" y="2095499"/>
            <a:ext cx="2080698" cy="2251909"/>
            <a:chOff x="0" y="0"/>
            <a:chExt cx="2080696" cy="2251907"/>
          </a:xfrm>
        </p:grpSpPr>
        <p:pic>
          <p:nvPicPr>
            <p:cNvPr id="213" name="Безымянный-1-47.png" descr="Безымянный-1-47.png"/>
            <p:cNvPicPr>
              <a:picLocks noChangeAspect="1"/>
            </p:cNvPicPr>
            <p:nvPr/>
          </p:nvPicPr>
          <p:blipFill>
            <a:blip r:embed="rId7" cstate="print"/>
            <a:stretch>
              <a:fillRect/>
            </a:stretch>
          </p:blipFill>
          <p:spPr>
            <a:xfrm>
              <a:off x="31749" y="0"/>
              <a:ext cx="889001" cy="889000"/>
            </a:xfrm>
            <a:prstGeom prst="rect">
              <a:avLst/>
            </a:prstGeom>
            <a:ln w="12700" cap="flat">
              <a:noFill/>
              <a:miter lim="400000"/>
            </a:ln>
            <a:effectLst/>
          </p:spPr>
        </p:pic>
        <p:sp>
          <p:nvSpPr>
            <p:cNvPr id="214" name="ЭПК и ДГК богата только  холодноводная морская рыба"/>
            <p:cNvSpPr txBox="1"/>
            <p:nvPr/>
          </p:nvSpPr>
          <p:spPr>
            <a:xfrm>
              <a:off x="0" y="1079500"/>
              <a:ext cx="2080696"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cs-CZ" dirty="0"/>
                <a:t>Na EPA a DHA jsou bohaté </a:t>
              </a:r>
            </a:p>
            <a:p>
              <a:pPr>
                <a:defRPr sz="1200">
                  <a:solidFill>
                    <a:srgbClr val="001F67"/>
                  </a:solidFill>
                  <a:latin typeface="Gilroy Bold"/>
                  <a:ea typeface="Gilroy Bold"/>
                  <a:cs typeface="Gilroy Bold"/>
                  <a:sym typeface="Gilroy Bold"/>
                </a:defRPr>
              </a:pPr>
              <a:r>
                <a:rPr lang="cs-CZ" dirty="0"/>
                <a:t>pouze studenovodní mořské ryby</a:t>
              </a:r>
              <a:endParaRPr dirty="0"/>
            </a:p>
          </p:txBody>
        </p:sp>
        <p:sp>
          <p:nvSpPr>
            <p:cNvPr id="215" name="сельдь…"/>
            <p:cNvSpPr txBox="1"/>
            <p:nvPr/>
          </p:nvSpPr>
          <p:spPr>
            <a:xfrm>
              <a:off x="0" y="1574800"/>
              <a:ext cx="582851" cy="677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cs-CZ" dirty="0"/>
                <a:t>Sleď</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Losos</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Treska</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Makrela</a:t>
              </a:r>
              <a:endParaRPr lang="ru-RU" dirty="0"/>
            </a:p>
          </p:txBody>
        </p:sp>
        <p:sp>
          <p:nvSpPr>
            <p:cNvPr id="216" name="тунец…"/>
            <p:cNvSpPr txBox="1"/>
            <p:nvPr/>
          </p:nvSpPr>
          <p:spPr>
            <a:xfrm>
              <a:off x="952500" y="1574800"/>
              <a:ext cx="683841" cy="507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cs-CZ" dirty="0"/>
                <a:t>Tuňák</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Sardinky</a:t>
              </a:r>
            </a:p>
            <a:p>
              <a:pPr marL="110289" indent="-110289">
                <a:buSzPct val="100000"/>
                <a:buChar char="•"/>
                <a:defRPr sz="1100">
                  <a:solidFill>
                    <a:srgbClr val="001F67"/>
                  </a:solidFill>
                  <a:latin typeface="Gilroy Regular"/>
                  <a:ea typeface="Gilroy Regular"/>
                  <a:cs typeface="Gilroy Regular"/>
                  <a:sym typeface="Gilroy Regular"/>
                </a:defRPr>
              </a:pPr>
              <a:r>
                <a:rPr lang="cs-CZ" dirty="0"/>
                <a:t>Ančovičky</a:t>
              </a:r>
              <a:endParaRPr dirty="0"/>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21" name="shutterstock_1929654863.jpg" descr="shutterstock_1929654863.jpg"/>
          <p:cNvPicPr>
            <a:picLocks noChangeAspect="1"/>
          </p:cNvPicPr>
          <p:nvPr/>
        </p:nvPicPr>
        <p:blipFill>
          <a:blip r:embed="rId2" cstate="print"/>
          <a:srcRect t="7986" b="7986"/>
          <a:stretch>
            <a:fillRect/>
          </a:stretch>
        </p:blipFill>
        <p:spPr>
          <a:xfrm>
            <a:off x="3175" y="-6351"/>
            <a:ext cx="9144000" cy="5143501"/>
          </a:xfrm>
          <a:prstGeom prst="rect">
            <a:avLst/>
          </a:prstGeom>
          <a:ln w="12700">
            <a:miter lim="400000"/>
          </a:ln>
        </p:spPr>
      </p:pic>
      <p:sp>
        <p:nvSpPr>
          <p:cNvPr id="222" name="Прямоугольник"/>
          <p:cNvSpPr/>
          <p:nvPr/>
        </p:nvSpPr>
        <p:spPr>
          <a:xfrm>
            <a:off x="-279400" y="-266700"/>
            <a:ext cx="9690100" cy="5651500"/>
          </a:xfrm>
          <a:prstGeom prst="rect">
            <a:avLst/>
          </a:prstGeom>
          <a:solidFill>
            <a:srgbClr val="000000">
              <a:alpha val="15000"/>
            </a:srgbClr>
          </a:solidFill>
          <a:ln w="12700">
            <a:miter lim="400000"/>
          </a:ln>
        </p:spPr>
        <p:txBody>
          <a:bodyPr lIns="0" tIns="0" rIns="0" bIns="0"/>
          <a:lstStyle/>
          <a:p>
            <a:pPr>
              <a:defRPr>
                <a:latin typeface="+mn-lt"/>
                <a:ea typeface="+mn-ea"/>
                <a:cs typeface="+mn-cs"/>
                <a:sym typeface="Arial"/>
              </a:defRPr>
            </a:pPr>
            <a:endParaRPr/>
          </a:p>
        </p:txBody>
      </p:sp>
      <p:pic>
        <p:nvPicPr>
          <p:cNvPr id="223" name="CCI_logo_new_Монтажная область 1.png" descr="CCI_logo_new_Монтажная область 1.png"/>
          <p:cNvPicPr>
            <a:picLocks noChangeAspect="1"/>
          </p:cNvPicPr>
          <p:nvPr/>
        </p:nvPicPr>
        <p:blipFill>
          <a:blip r:embed="rId3" cstate="print"/>
          <a:stretch>
            <a:fillRect/>
          </a:stretch>
        </p:blipFill>
        <p:spPr>
          <a:xfrm>
            <a:off x="8013700" y="4782532"/>
            <a:ext cx="812800" cy="203778"/>
          </a:xfrm>
          <a:prstGeom prst="rect">
            <a:avLst/>
          </a:prstGeom>
          <a:ln w="12700">
            <a:miter lim="400000"/>
          </a:ln>
        </p:spPr>
      </p:pic>
      <p:sp>
        <p:nvSpPr>
          <p:cNvPr id="224" name="Погружение в глубинный мир омеги…"/>
          <p:cNvSpPr txBox="1"/>
          <p:nvPr/>
        </p:nvSpPr>
        <p:spPr>
          <a:xfrm>
            <a:off x="406399" y="406400"/>
            <a:ext cx="5663410" cy="340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lang="pt-BR" dirty="0"/>
              <a:t>Ponořte se do hlubokého světa omega...</a:t>
            </a:r>
            <a:endParaRPr dirty="0"/>
          </a:p>
        </p:txBody>
      </p:sp>
      <p:sp>
        <p:nvSpPr>
          <p:cNvPr id="225" name="Чтобы ЭПК и ДГК принесли организму максимум пользы, важно выбирать  нутриенты в лучшей форме"/>
          <p:cNvSpPr txBox="1"/>
          <p:nvPr/>
        </p:nvSpPr>
        <p:spPr>
          <a:xfrm>
            <a:off x="406400" y="1178455"/>
            <a:ext cx="5421194"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2500">
                <a:solidFill>
                  <a:srgbClr val="FFFFFF"/>
                </a:solidFill>
                <a:latin typeface="Gilroy Bold"/>
                <a:ea typeface="Gilroy Bold"/>
                <a:cs typeface="Gilroy Bold"/>
                <a:sym typeface="Gilroy Bold"/>
              </a:defRPr>
            </a:pPr>
            <a:r>
              <a:rPr lang="cs-CZ" dirty="0"/>
              <a:t>Aby EPA a DHA přinesly tělu více výhod, vědci vynalezli metody, jak zvýšit KONCENTRACI omega-3 PUFA.</a:t>
            </a:r>
            <a:endParaRPr dirty="0"/>
          </a:p>
        </p:txBody>
      </p:sp>
      <p:sp>
        <p:nvSpPr>
          <p:cNvPr id="226"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Безымянный-1_Монтажная область 1 копия.png" descr="Безымянный-1_Монтажная область 1 копия.png"/>
          <p:cNvPicPr>
            <a:picLocks noChangeAspect="1"/>
          </p:cNvPicPr>
          <p:nvPr/>
        </p:nvPicPr>
        <p:blipFill>
          <a:blip r:embed="rId3" cstate="print"/>
          <a:srcRect t="4" b="4"/>
          <a:stretch>
            <a:fillRect/>
          </a:stretch>
        </p:blipFill>
        <p:spPr>
          <a:xfrm>
            <a:off x="0" y="0"/>
            <a:ext cx="9144001" cy="5143501"/>
          </a:xfrm>
          <a:prstGeom prst="rect">
            <a:avLst/>
          </a:prstGeom>
          <a:ln w="12700">
            <a:miter lim="400000"/>
          </a:ln>
        </p:spPr>
      </p:pic>
      <p:pic>
        <p:nvPicPr>
          <p:cNvPr id="229" name="CCI_logo_new_Монтажная область 1.png" descr="CCI_logo_new_Монтажная область 1.png"/>
          <p:cNvPicPr>
            <a:picLocks noChangeAspect="1"/>
          </p:cNvPicPr>
          <p:nvPr/>
        </p:nvPicPr>
        <p:blipFill>
          <a:blip r:embed="rId4" cstate="print"/>
          <a:stretch>
            <a:fillRect/>
          </a:stretch>
        </p:blipFill>
        <p:spPr>
          <a:xfrm>
            <a:off x="8013700" y="4782532"/>
            <a:ext cx="812800" cy="203778"/>
          </a:xfrm>
          <a:prstGeom prst="rect">
            <a:avLst/>
          </a:prstGeom>
          <a:ln w="12700">
            <a:miter lim="400000"/>
          </a:ln>
        </p:spPr>
      </p:pic>
      <p:sp>
        <p:nvSpPr>
          <p:cNvPr id="230" name="Восстановленная триглицеридная форма —  лучший способ повысить концентрацию  ЭПК и ДГК"/>
          <p:cNvSpPr txBox="1"/>
          <p:nvPr/>
        </p:nvSpPr>
        <p:spPr>
          <a:xfrm>
            <a:off x="406399" y="406400"/>
            <a:ext cx="6831998"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cs-CZ" dirty="0"/>
              <a:t>Jak dosáhnout vysokých koncentrací EPA a DHA?</a:t>
            </a:r>
            <a:endParaRPr dirty="0"/>
          </a:p>
        </p:txBody>
      </p:sp>
      <p:sp>
        <p:nvSpPr>
          <p:cNvPr id="23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49" name="Группа"/>
          <p:cNvGrpSpPr/>
          <p:nvPr/>
        </p:nvGrpSpPr>
        <p:grpSpPr>
          <a:xfrm>
            <a:off x="402082" y="1341522"/>
            <a:ext cx="8284719" cy="2777678"/>
            <a:chOff x="0" y="243606"/>
            <a:chExt cx="8284718" cy="2777677"/>
          </a:xfrm>
        </p:grpSpPr>
        <p:grpSp>
          <p:nvGrpSpPr>
            <p:cNvPr id="234" name="Группа"/>
            <p:cNvGrpSpPr/>
            <p:nvPr/>
          </p:nvGrpSpPr>
          <p:grpSpPr>
            <a:xfrm>
              <a:off x="2374900" y="1917699"/>
              <a:ext cx="2159000" cy="1003132"/>
              <a:chOff x="0" y="0"/>
              <a:chExt cx="2159000" cy="1003130"/>
            </a:xfrm>
          </p:grpSpPr>
          <p:sp>
            <p:nvSpPr>
              <p:cNvPr id="232" name="Процесс переэтерификации"/>
              <p:cNvSpPr txBox="1"/>
              <p:nvPr/>
            </p:nvSpPr>
            <p:spPr>
              <a:xfrm>
                <a:off x="0" y="0"/>
                <a:ext cx="2006600" cy="184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200">
                    <a:solidFill>
                      <a:srgbClr val="FEE6AF"/>
                    </a:solidFill>
                    <a:latin typeface="Gilroy Bold"/>
                    <a:ea typeface="Gilroy Bold"/>
                    <a:cs typeface="Gilroy Bold"/>
                    <a:sym typeface="Gilroy Bold"/>
                  </a:defRPr>
                </a:lvl1pPr>
              </a:lstStyle>
              <a:p>
                <a:r>
                  <a:rPr lang="cs-CZ" dirty="0" err="1"/>
                  <a:t>Interesterifikační</a:t>
                </a:r>
                <a:r>
                  <a:rPr lang="cs-CZ" dirty="0"/>
                  <a:t> proces</a:t>
                </a:r>
                <a:endParaRPr dirty="0"/>
              </a:p>
            </p:txBody>
          </p:sp>
          <p:sp>
            <p:nvSpPr>
              <p:cNvPr id="233" name="Помогает отделить ЭПК  и ДГК от других жирных  кислот и увеличивает  их концентрацию в продукте."/>
              <p:cNvSpPr txBox="1"/>
              <p:nvPr/>
            </p:nvSpPr>
            <p:spPr>
              <a:xfrm>
                <a:off x="0" y="495300"/>
                <a:ext cx="2159000" cy="507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cs-CZ" dirty="0"/>
                  <a:t>Pomáhá oddělit EPA a DHA od ostatních mastných kyselin a zvyšuje jejich koncentraci v produktu.</a:t>
                </a:r>
                <a:endParaRPr dirty="0">
                  <a:latin typeface="Gilroy Bold"/>
                  <a:ea typeface="Gilroy Bold"/>
                  <a:cs typeface="Gilroy Bold"/>
                  <a:sym typeface="Gilroy Bold"/>
                </a:endParaRPr>
              </a:p>
            </p:txBody>
          </p:sp>
        </p:grpSp>
        <p:grpSp>
          <p:nvGrpSpPr>
            <p:cNvPr id="237" name="Группа"/>
            <p:cNvGrpSpPr/>
            <p:nvPr/>
          </p:nvGrpSpPr>
          <p:grpSpPr>
            <a:xfrm>
              <a:off x="5067300" y="1917699"/>
              <a:ext cx="2146300" cy="1003132"/>
              <a:chOff x="0" y="0"/>
              <a:chExt cx="2146300" cy="1003130"/>
            </a:xfrm>
          </p:grpSpPr>
          <p:sp>
            <p:nvSpPr>
              <p:cNvPr id="235" name="NEW! Процесс  ре-переэтерификации"/>
              <p:cNvSpPr txBox="1"/>
              <p:nvPr/>
            </p:nvSpPr>
            <p:spPr>
              <a:xfrm>
                <a:off x="0" y="0"/>
                <a:ext cx="1306448" cy="184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cs-CZ" dirty="0"/>
                  <a:t>Proces </a:t>
                </a:r>
                <a:r>
                  <a:rPr lang="cs-CZ" dirty="0" err="1"/>
                  <a:t>reesterifikace</a:t>
                </a:r>
                <a:endParaRPr dirty="0"/>
              </a:p>
            </p:txBody>
          </p:sp>
          <p:sp>
            <p:nvSpPr>
              <p:cNvPr id="236" name="Восстанавливает форму ЭПК  и ДГК, близкую к природной,  и еще больше повышает  их концентрацию в продукте."/>
              <p:cNvSpPr txBox="1"/>
              <p:nvPr/>
            </p:nvSpPr>
            <p:spPr>
              <a:xfrm>
                <a:off x="0" y="495300"/>
                <a:ext cx="2146300" cy="507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cs-CZ" dirty="0"/>
                  <a:t>Obnovuje formu EPA a DHA, blízkou přirozené, a dále zvyšuje jejich koncentraci v produktu.</a:t>
                </a:r>
                <a:endParaRPr u="sng" dirty="0">
                  <a:latin typeface="Gilroy Bold"/>
                  <a:ea typeface="Gilroy Bold"/>
                  <a:cs typeface="Gilroy Bold"/>
                  <a:sym typeface="Gilroy Bold"/>
                </a:endParaRPr>
              </a:p>
            </p:txBody>
          </p:sp>
        </p:grpSp>
        <p:grpSp>
          <p:nvGrpSpPr>
            <p:cNvPr id="248" name="Группа"/>
            <p:cNvGrpSpPr/>
            <p:nvPr/>
          </p:nvGrpSpPr>
          <p:grpSpPr>
            <a:xfrm>
              <a:off x="0" y="243606"/>
              <a:ext cx="8284718" cy="2777677"/>
              <a:chOff x="0" y="243606"/>
              <a:chExt cx="8284717" cy="2777675"/>
            </a:xfrm>
          </p:grpSpPr>
          <p:grpSp>
            <p:nvGrpSpPr>
              <p:cNvPr id="246" name="Группа"/>
              <p:cNvGrpSpPr/>
              <p:nvPr/>
            </p:nvGrpSpPr>
            <p:grpSpPr>
              <a:xfrm>
                <a:off x="0" y="243606"/>
                <a:ext cx="8229603" cy="1344926"/>
                <a:chOff x="0" y="243606"/>
                <a:chExt cx="8229602" cy="1344925"/>
              </a:xfrm>
            </p:grpSpPr>
            <p:sp>
              <p:nvSpPr>
                <p:cNvPr id="238" name="Сырье  из рыбной массы"/>
                <p:cNvSpPr txBox="1"/>
                <p:nvPr/>
              </p:nvSpPr>
              <p:spPr>
                <a:xfrm>
                  <a:off x="0" y="1219200"/>
                  <a:ext cx="774251" cy="369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cs-CZ" dirty="0"/>
                    <a:t>Surovina</a:t>
                  </a:r>
                  <a:r>
                    <a:rPr dirty="0"/>
                    <a:t/>
                  </a:r>
                  <a:br>
                    <a:rPr dirty="0"/>
                  </a:br>
                  <a:r>
                    <a:rPr lang="cs-CZ" dirty="0"/>
                    <a:t>z rybí hmoty</a:t>
                  </a:r>
                  <a:endParaRPr dirty="0"/>
                </a:p>
              </p:txBody>
            </p:sp>
            <p:grpSp>
              <p:nvGrpSpPr>
                <p:cNvPr id="245" name="Группа"/>
                <p:cNvGrpSpPr/>
                <p:nvPr/>
              </p:nvGrpSpPr>
              <p:grpSpPr>
                <a:xfrm>
                  <a:off x="1432087" y="243606"/>
                  <a:ext cx="6797515" cy="1324134"/>
                  <a:chOff x="-90783" y="243606"/>
                  <a:chExt cx="6797513" cy="1324133"/>
                </a:xfrm>
              </p:grpSpPr>
              <p:pic>
                <p:nvPicPr>
                  <p:cNvPr id="239" name="Безымянный-1-31.png" descr="Безымянный-1-31.png"/>
                  <p:cNvPicPr>
                    <a:picLocks noChangeAspect="1"/>
                  </p:cNvPicPr>
                  <p:nvPr/>
                </p:nvPicPr>
                <p:blipFill>
                  <a:blip r:embed="rId5" cstate="print"/>
                  <a:stretch>
                    <a:fillRect/>
                  </a:stretch>
                </p:blipFill>
                <p:spPr>
                  <a:xfrm>
                    <a:off x="0" y="708404"/>
                    <a:ext cx="1536701" cy="859335"/>
                  </a:xfrm>
                  <a:prstGeom prst="rect">
                    <a:avLst/>
                  </a:prstGeom>
                  <a:ln w="12700" cap="flat">
                    <a:noFill/>
                    <a:miter lim="400000"/>
                  </a:ln>
                  <a:effectLst/>
                </p:spPr>
              </p:pic>
              <p:pic>
                <p:nvPicPr>
                  <p:cNvPr id="240" name="Безымянный-1-32.png" descr="Безымянный-1-32.png"/>
                  <p:cNvPicPr>
                    <a:picLocks noChangeAspect="1"/>
                  </p:cNvPicPr>
                  <p:nvPr/>
                </p:nvPicPr>
                <p:blipFill>
                  <a:blip r:embed="rId6" cstate="print"/>
                  <a:stretch>
                    <a:fillRect/>
                  </a:stretch>
                </p:blipFill>
                <p:spPr>
                  <a:xfrm>
                    <a:off x="2448273" y="708404"/>
                    <a:ext cx="1536702" cy="650487"/>
                  </a:xfrm>
                  <a:prstGeom prst="rect">
                    <a:avLst/>
                  </a:prstGeom>
                  <a:ln w="12700" cap="flat">
                    <a:noFill/>
                    <a:miter lim="400000"/>
                  </a:ln>
                  <a:effectLst/>
                </p:spPr>
              </p:pic>
              <p:sp>
                <p:nvSpPr>
                  <p:cNvPr id="241" name="Жир рыб"/>
                  <p:cNvSpPr txBox="1"/>
                  <p:nvPr/>
                </p:nvSpPr>
                <p:spPr>
                  <a:xfrm>
                    <a:off x="-90783" y="274325"/>
                    <a:ext cx="2031004" cy="369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cs-CZ" dirty="0"/>
                      <a:t>Rybí olej (obsahuje EPA a DHA v </a:t>
                    </a:r>
                  </a:p>
                  <a:p>
                    <a:pPr>
                      <a:defRPr sz="1200">
                        <a:solidFill>
                          <a:srgbClr val="FEE6AF"/>
                        </a:solidFill>
                        <a:latin typeface="Gilroy Bold"/>
                        <a:ea typeface="Gilroy Bold"/>
                        <a:cs typeface="Gilroy Bold"/>
                        <a:sym typeface="Gilroy Bold"/>
                      </a:defRPr>
                    </a:pPr>
                    <a:r>
                      <a:rPr lang="cs-CZ" dirty="0"/>
                      <a:t>přírodní formě triglyceridů)</a:t>
                    </a:r>
                    <a:endParaRPr dirty="0"/>
                  </a:p>
                </p:txBody>
              </p:sp>
              <p:sp>
                <p:nvSpPr>
                  <p:cNvPr id="242" name="ЭПК и ДГК…"/>
                  <p:cNvSpPr txBox="1"/>
                  <p:nvPr/>
                </p:nvSpPr>
                <p:spPr>
                  <a:xfrm>
                    <a:off x="2209136" y="433811"/>
                    <a:ext cx="2014974" cy="1846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cs-CZ" dirty="0"/>
                      <a:t>EPA a DHA ve formě </a:t>
                    </a:r>
                    <a:r>
                      <a:rPr lang="cs-CZ" dirty="0" err="1"/>
                      <a:t>ethylesteru</a:t>
                    </a:r>
                    <a:endParaRPr dirty="0"/>
                  </a:p>
                </p:txBody>
              </p:sp>
              <p:sp>
                <p:nvSpPr>
                  <p:cNvPr id="243" name="ЭПК и ДГК…"/>
                  <p:cNvSpPr txBox="1"/>
                  <p:nvPr/>
                </p:nvSpPr>
                <p:spPr>
                  <a:xfrm>
                    <a:off x="5084490" y="243606"/>
                    <a:ext cx="1622238" cy="369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lgn="r">
                      <a:defRPr sz="1200">
                        <a:solidFill>
                          <a:srgbClr val="FEE6AF"/>
                        </a:solidFill>
                        <a:latin typeface="Gilroy Bold"/>
                        <a:ea typeface="Gilroy Bold"/>
                        <a:cs typeface="Gilroy Bold"/>
                        <a:sym typeface="Gilroy Bold"/>
                      </a:defRPr>
                    </a:pPr>
                    <a:r>
                      <a:rPr lang="cs-CZ" dirty="0"/>
                      <a:t>EPA a DHA ve formě </a:t>
                    </a:r>
                  </a:p>
                  <a:p>
                    <a:pPr algn="r">
                      <a:defRPr sz="1200">
                        <a:solidFill>
                          <a:srgbClr val="FEE6AF"/>
                        </a:solidFill>
                        <a:latin typeface="Gilroy Bold"/>
                        <a:ea typeface="Gilroy Bold"/>
                        <a:cs typeface="Gilroy Bold"/>
                        <a:sym typeface="Gilroy Bold"/>
                      </a:defRPr>
                    </a:pPr>
                    <a:r>
                      <a:rPr lang="cs-CZ" dirty="0"/>
                      <a:t>redukovaných triglyceridů</a:t>
                    </a:r>
                    <a:endParaRPr dirty="0"/>
                  </a:p>
                </p:txBody>
              </p:sp>
              <p:pic>
                <p:nvPicPr>
                  <p:cNvPr id="244" name="Безымянный-1-42.png" descr="Безымянный-1-42.png"/>
                  <p:cNvPicPr>
                    <a:picLocks noChangeAspect="1"/>
                  </p:cNvPicPr>
                  <p:nvPr/>
                </p:nvPicPr>
                <p:blipFill>
                  <a:blip r:embed="rId7" cstate="print"/>
                  <a:stretch>
                    <a:fillRect/>
                  </a:stretch>
                </p:blipFill>
                <p:spPr>
                  <a:xfrm>
                    <a:off x="5170028" y="708404"/>
                    <a:ext cx="1536702" cy="650486"/>
                  </a:xfrm>
                  <a:prstGeom prst="rect">
                    <a:avLst/>
                  </a:prstGeom>
                  <a:ln w="12700" cap="flat">
                    <a:noFill/>
                    <a:miter lim="400000"/>
                  </a:ln>
                  <a:effectLst/>
                </p:spPr>
              </p:pic>
            </p:grpSp>
          </p:grpSp>
          <p:pic>
            <p:nvPicPr>
              <p:cNvPr id="247" name="Безымянный-1 (1)-43.png" descr="Безымянный-1 (1)-43.png"/>
              <p:cNvPicPr>
                <a:picLocks noChangeAspect="1"/>
              </p:cNvPicPr>
              <p:nvPr/>
            </p:nvPicPr>
            <p:blipFill>
              <a:blip r:embed="rId8" cstate="print"/>
              <a:srcRect t="34" b="34"/>
              <a:stretch>
                <a:fillRect/>
              </a:stretch>
            </p:blipFill>
            <p:spPr>
              <a:xfrm>
                <a:off x="55116" y="1676574"/>
                <a:ext cx="8229601" cy="1344707"/>
              </a:xfrm>
              <a:prstGeom prst="rect">
                <a:avLst/>
              </a:prstGeom>
              <a:ln w="12700" cap="flat">
                <a:noFill/>
                <a:miter lim="400000"/>
              </a:ln>
              <a:effectLst/>
            </p:spPr>
          </p:pic>
        </p:grpSp>
      </p:grpSp>
      <p:grpSp>
        <p:nvGrpSpPr>
          <p:cNvPr id="256" name="Группа"/>
          <p:cNvGrpSpPr/>
          <p:nvPr/>
        </p:nvGrpSpPr>
        <p:grpSpPr>
          <a:xfrm>
            <a:off x="2126295" y="4358881"/>
            <a:ext cx="4891411" cy="387669"/>
            <a:chOff x="0" y="0"/>
            <a:chExt cx="4891409" cy="387668"/>
          </a:xfrm>
        </p:grpSpPr>
        <p:grpSp>
          <p:nvGrpSpPr>
            <p:cNvPr id="252" name="Группа"/>
            <p:cNvGrpSpPr/>
            <p:nvPr/>
          </p:nvGrpSpPr>
          <p:grpSpPr>
            <a:xfrm>
              <a:off x="0" y="254000"/>
              <a:ext cx="4891409" cy="133668"/>
              <a:chOff x="0" y="0"/>
              <a:chExt cx="4891408" cy="133667"/>
            </a:xfrm>
          </p:grpSpPr>
          <p:sp>
            <p:nvSpPr>
              <p:cNvPr id="250" name="ЭПК и ДГК…"/>
              <p:cNvSpPr txBox="1"/>
              <p:nvPr/>
            </p:nvSpPr>
            <p:spPr>
              <a:xfrm>
                <a:off x="0" y="0"/>
                <a:ext cx="509055" cy="133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15-20% </a:t>
                </a:r>
              </a:p>
            </p:txBody>
          </p:sp>
          <p:sp>
            <p:nvSpPr>
              <p:cNvPr id="251" name="ЭПК и ДГК…"/>
              <p:cNvSpPr txBox="1"/>
              <p:nvPr/>
            </p:nvSpPr>
            <p:spPr>
              <a:xfrm>
                <a:off x="4539656" y="0"/>
                <a:ext cx="351753" cy="133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&gt;60%</a:t>
                </a:r>
              </a:p>
            </p:txBody>
          </p:sp>
        </p:grpSp>
        <p:grpSp>
          <p:nvGrpSpPr>
            <p:cNvPr id="255" name="Группа"/>
            <p:cNvGrpSpPr/>
            <p:nvPr/>
          </p:nvGrpSpPr>
          <p:grpSpPr>
            <a:xfrm>
              <a:off x="18811" y="0"/>
              <a:ext cx="4872598" cy="184751"/>
              <a:chOff x="0" y="0"/>
              <a:chExt cx="4872597" cy="184750"/>
            </a:xfrm>
          </p:grpSpPr>
          <p:sp>
            <p:nvSpPr>
              <p:cNvPr id="253" name="Линия"/>
              <p:cNvSpPr/>
              <p:nvPr/>
            </p:nvSpPr>
            <p:spPr>
              <a:xfrm>
                <a:off x="0" y="184749"/>
                <a:ext cx="4872597" cy="1"/>
              </a:xfrm>
              <a:prstGeom prst="line">
                <a:avLst/>
              </a:prstGeom>
              <a:noFill/>
              <a:ln w="10795" cap="flat">
                <a:solidFill>
                  <a:srgbClr val="FAE1A1"/>
                </a:solidFill>
                <a:prstDash val="solid"/>
                <a:round/>
                <a:tailEnd type="triangle" w="med" len="med"/>
              </a:ln>
              <a:effectLst/>
            </p:spPr>
            <p:txBody>
              <a:bodyPr wrap="square" lIns="45718" tIns="45718" rIns="45718" bIns="45718" numCol="1" anchor="t">
                <a:noAutofit/>
              </a:bodyPr>
              <a:lstStyle/>
              <a:p>
                <a:endParaRPr/>
              </a:p>
            </p:txBody>
          </p:sp>
          <p:sp>
            <p:nvSpPr>
              <p:cNvPr id="254" name="ЭПК и ДГК…"/>
              <p:cNvSpPr txBox="1"/>
              <p:nvPr/>
            </p:nvSpPr>
            <p:spPr>
              <a:xfrm>
                <a:off x="2091804" y="0"/>
                <a:ext cx="610745"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rPr lang="cs-CZ" dirty="0"/>
                  <a:t>EPA a DHA</a:t>
                </a:r>
                <a:endParaRPr dirty="0"/>
              </a:p>
            </p:txBody>
          </p:sp>
        </p:grpSp>
      </p:gr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106</TotalTime>
  <Words>1521</Words>
  <Application>Microsoft Office PowerPoint</Application>
  <PresentationFormat>Předvádění na obrazovce (16:9)</PresentationFormat>
  <Paragraphs>315</Paragraphs>
  <Slides>27</Slides>
  <Notes>21</Notes>
  <HiddenSlides>0</HiddenSlides>
  <MMClips>0</MMClips>
  <ScaleCrop>false</ScaleCrop>
  <HeadingPairs>
    <vt:vector size="4" baseType="variant">
      <vt:variant>
        <vt:lpstr>Motiv</vt:lpstr>
      </vt:variant>
      <vt:variant>
        <vt:i4>1</vt:i4>
      </vt:variant>
      <vt:variant>
        <vt:lpstr>Nadpisy snímků</vt:lpstr>
      </vt:variant>
      <vt:variant>
        <vt:i4>27</vt:i4>
      </vt:variant>
    </vt:vector>
  </HeadingPairs>
  <TitlesOfParts>
    <vt:vector size="28" baseType="lpstr">
      <vt:lpstr>Simple Light</vt:lpstr>
      <vt:lpstr>Rytmus zdraví</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lpstr>Snímek 25</vt:lpstr>
      <vt:lpstr>Rytmus zdraví</vt:lpstr>
      <vt:lpstr>Snímek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Ритм здоровья</dc:title>
  <dc:creator>Елена Вермишева</dc:creator>
  <cp:lastModifiedBy>Misha</cp:lastModifiedBy>
  <cp:revision>8</cp:revision>
  <dcterms:modified xsi:type="dcterms:W3CDTF">2023-07-12T15:29:17Z</dcterms:modified>
</cp:coreProperties>
</file>